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4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337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6" r:id="rId14"/>
    <p:sldId id="330" r:id="rId15"/>
    <p:sldId id="331" r:id="rId16"/>
    <p:sldId id="332" r:id="rId17"/>
    <p:sldId id="333" r:id="rId18"/>
    <p:sldId id="335" r:id="rId19"/>
    <p:sldId id="339" r:id="rId20"/>
    <p:sldId id="340" r:id="rId21"/>
    <p:sldId id="338" r:id="rId22"/>
    <p:sldId id="318" r:id="rId23"/>
  </p:sldIdLst>
  <p:sldSz cx="9144000" cy="6858000" type="screen4x3"/>
  <p:notesSz cx="7104063" cy="10234613"/>
  <p:custDataLst>
    <p:tags r:id="rId2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2/4/2019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2/4/2019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342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A5ECF98B-F49B-4739-8626-F141A018212E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1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3732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905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9054AD5C-9E5B-4258-AF50-A31C2F461E9C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2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4756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9232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C4BAF1AF-20BF-425A-B77B-3DDC3AA06FC5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3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5780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849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66019938-1F5B-435E-9AD9-4BD75ED5B2B0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4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6804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623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E47A8E62-677F-4CE4-9F44-39694D5FFF8D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5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7828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573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34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9225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08413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14500"/>
            <a:ext cx="3808412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deed.el" TargetMode="External"/><Relationship Id="rId2" Type="http://schemas.openxmlformats.org/officeDocument/2006/relationships/hyperlink" Target="http://www.dbtechne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c/refman/5.7/en/create-trigge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/>
              <a:t>Ενότητ</a:t>
            </a:r>
            <a:r>
              <a:rPr lang="en-US" sz="2800" b="1" dirty="0"/>
              <a:t>α 12a: Stored Procedures BY EXAMPLE: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Triggers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</a:t>
            </a:r>
            <a:r>
              <a:rPr lang="el-GR" sz="2400" dirty="0" err="1" smtClean="0"/>
              <a:t>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522581"/>
            <a:ext cx="5814392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Εισαγωγή στοιχείων. Επηρεάζεται από τον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'DATABASE');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 'WEB DEVELOPMENT');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(3, 'DATA MINING');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(4, 'SEMANTIC WEB');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* FROM course;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61048"/>
            <a:ext cx="2808312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8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85849"/>
            <a:ext cx="8784976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lecturer(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city, salary,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 (1,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'CHRIS', 'DATE', 'LONDON', 2000, 1), (2, 'GIO', 'WIEDERHOLD', 'ATHENS', 1500, 1), 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 'PETER', 'CHEN', 'ATHENS', 3500, 2), (4, 'JEFF', 'ULLMAN', 'ATHENS', 1700, 1), 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  'TED', 'CODD', 'ATHENS', 2500, 2);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Δείτε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τις τιμές της στήλης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salary,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lecturer;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5832648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8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199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Δείτε τις τιμές της στήλης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lecturer;</a:t>
            </a:r>
            <a:endParaRPr lang="el-GR" sz="24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619268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1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64704"/>
            <a:ext cx="8820472" cy="4387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IF EXISTS training;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training;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lecturer(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city varchar(15), salary decimal (8,2),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varchar(15));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course(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varchar(50));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3195736"/>
            <a:ext cx="8064896" cy="9886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Ορισμός 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για τη διαχείριση τιμής στήλης (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training;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bi_lect_add_dname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//  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trigger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bi_lect_add_dname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insert on lecturer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row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varchar(40);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select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course where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new.course_id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;  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'DATABASE');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 'WEB DEVELOPMENT');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(3, 'DATA MINING');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(4, 'SEMANTIC WEB');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9336"/>
            <a:ext cx="8964488" cy="298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lecturer(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city, salary,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 (1,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'CHRIS', 'DATE', 'LONDON', 2000, 1), (2, 'GIO', 'WIEDERHOLD', 'ATHENS', 1500, 1), (3, 'PETER', 'CHEN', 'ATHENS', 3500, 2), (4, 'JEFF', 'ULLMAN', 'ATHENS', 1700, 1), 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  'TED', 'CODD', 'ATHENS', 2500, 2);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το αποτέλεσμα της εκτέλεσης του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κατά την εισαγωγή στοιχείων στον πίνακα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lecturer;</a:t>
            </a:r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63230"/>
            <a:ext cx="5472609" cy="3118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501008"/>
            <a:ext cx="2952329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8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-2539813"/>
            <a:ext cx="8424936" cy="780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l-GR" sz="24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δύο 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triggers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την ίδια συνθήκη ενεργοποίησης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training;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training;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lecturer(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city varchar(15), salary decimal (8,2),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course(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varchar(50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-2539813"/>
            <a:ext cx="9145016" cy="8819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trigger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//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trigger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insert on lecturer for each row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declare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name_length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declare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varchar(40);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select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course where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new.course_id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new.course_name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name_length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length(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new.lecturer_name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name_length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)/10;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l-GR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DELIMITER 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8856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03519"/>
            <a:ext cx="8856984" cy="4479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'DATABASE');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 'WEB DEVELOPMENT');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(3, 'DATA MINING');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(4, 'SEMANTIC WEB');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* From COURSE;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lecturer(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city, salary,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 </a:t>
            </a:r>
            <a:r>
              <a:rPr 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'CHRIS', 'DATE', 'LONDON', 2000, 1), (2, 'GIO', 'WIEDERHOLD', 'ATHENS', 1500, 1), 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 'PETER', 'CHEN', 'ATHENS', 3500, 2), (4, 'JEFF', 'ULLMAN', 'ATHENS', 1700, 1), 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  'TED', 'CODD', 'ATHENS', 2500, 2);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τι βλέπουμε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salary,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lecturer;</a:t>
            </a:r>
            <a:endParaRPr lang="el-GR" sz="16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4506813"/>
            <a:ext cx="5688632" cy="2090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6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004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Να πως δεν θα «βλέπαμε» την αλλοίωση του ποσού</a:t>
            </a:r>
            <a:endParaRPr lang="el-G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0" y="692696"/>
            <a:ext cx="8316416" cy="477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//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bi_lecturer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before insert on lecturer for each row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declare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name_length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declare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dname_var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varchar(40);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select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course_name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dname_var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course where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new.course_id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new.course_name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dname_var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name_length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length(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new.lecturer_name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new.salary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name_length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)/1000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//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;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778" y="4293096"/>
            <a:ext cx="6626549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Σκοπός</a:t>
            </a:r>
            <a:r>
              <a:rPr lang="en-US" dirty="0" smtClean="0"/>
              <a:t> &amp; </a:t>
            </a:r>
            <a:r>
              <a:rPr lang="el-GR" dirty="0" smtClean="0"/>
              <a:t>Στόχος Μαθήματος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Σκοπός</a:t>
            </a:r>
          </a:p>
          <a:p>
            <a:pPr marL="0" indent="0">
              <a:buNone/>
            </a:pPr>
            <a:r>
              <a:rPr lang="el-GR" sz="2400" dirty="0" smtClean="0"/>
              <a:t>Σκοπός </a:t>
            </a:r>
            <a:r>
              <a:rPr lang="el-GR" sz="2400" dirty="0"/>
              <a:t>της παρουσίασης είναι η εμβάθυνση στη χρήση </a:t>
            </a:r>
            <a:r>
              <a:rPr lang="en-US" sz="2400" dirty="0"/>
              <a:t>Stored </a:t>
            </a:r>
            <a:r>
              <a:rPr lang="en-US" sz="2400" dirty="0" smtClean="0"/>
              <a:t>Procedures </a:t>
            </a:r>
            <a:r>
              <a:rPr lang="el-GR" sz="2400" dirty="0"/>
              <a:t>και ειδικότερα </a:t>
            </a:r>
            <a:r>
              <a:rPr lang="el-GR" sz="2400" dirty="0" smtClean="0"/>
              <a:t>σε </a:t>
            </a:r>
            <a:r>
              <a:rPr lang="en-US" sz="2400" dirty="0" smtClean="0"/>
              <a:t>Triggers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l-GR" sz="2400" b="1" dirty="0"/>
              <a:t>Στόχος</a:t>
            </a:r>
          </a:p>
          <a:p>
            <a:pPr marL="0" indent="0">
              <a:buNone/>
            </a:pPr>
            <a:r>
              <a:rPr lang="el-GR" sz="2400" dirty="0"/>
              <a:t>Στόχος είναι η εκμάθηση της </a:t>
            </a:r>
            <a:r>
              <a:rPr lang="el-GR" sz="2400" dirty="0" smtClean="0"/>
              <a:t>χρήσης</a:t>
            </a:r>
            <a:r>
              <a:rPr lang="en-US" sz="2400" dirty="0" smtClean="0"/>
              <a:t>Triggers </a:t>
            </a:r>
            <a:r>
              <a:rPr lang="el-GR" sz="2400" dirty="0"/>
              <a:t>ώστε ο φοιτητής να </a:t>
            </a:r>
            <a:r>
              <a:rPr lang="el-GR" sz="2400" dirty="0" smtClean="0"/>
              <a:t>προσεγγίσει </a:t>
            </a:r>
            <a:r>
              <a:rPr lang="el-GR" sz="2400" dirty="0"/>
              <a:t>το επίπεδο ενός ικανού </a:t>
            </a:r>
            <a:r>
              <a:rPr lang="en-US" sz="2400" dirty="0"/>
              <a:t>developer.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l-GR" sz="2400" b="1" dirty="0"/>
              <a:t>Λέξεις κλειδιά: </a:t>
            </a:r>
            <a:r>
              <a:rPr lang="en-US" sz="2400" dirty="0"/>
              <a:t>Stored Procedures, </a:t>
            </a:r>
            <a:r>
              <a:rPr lang="en-US" sz="2400" dirty="0" smtClean="0"/>
              <a:t>triggers</a:t>
            </a:r>
            <a:endParaRPr lang="en-US" sz="2400" dirty="0"/>
          </a:p>
          <a:p>
            <a:endParaRPr lang="en-US" sz="2400" dirty="0"/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99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δεδομένων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7225404" cy="2413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12" y="3913919"/>
            <a:ext cx="7324637" cy="246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40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</a:t>
            </a:r>
            <a:r>
              <a:rPr lang="en-US" sz="2000" dirty="0" smtClean="0"/>
              <a:t> </a:t>
            </a:r>
            <a:r>
              <a:rPr lang="el-GR" sz="2000" dirty="0" smtClean="0"/>
              <a:t>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2019.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Χ. Σκουρλάς. «Βάσεις Δεδομένων Ι</a:t>
            </a:r>
            <a:r>
              <a:rPr lang="en-US" sz="2000" dirty="0" smtClean="0"/>
              <a:t>I</a:t>
            </a:r>
            <a:r>
              <a:rPr lang="el-GR" sz="2000" dirty="0" smtClean="0"/>
              <a:t>. </a:t>
            </a:r>
            <a:r>
              <a:rPr lang="en-US" sz="2000" dirty="0" err="1"/>
              <a:t>Ενότητ</a:t>
            </a:r>
            <a:r>
              <a:rPr lang="en-US" sz="2000" dirty="0"/>
              <a:t>α 12a: Stored Procedures BY EXAMPLE: </a:t>
            </a:r>
            <a:r>
              <a:rPr lang="en-US" sz="2000" dirty="0" smtClean="0"/>
              <a:t>Triggers</a:t>
            </a:r>
            <a:r>
              <a:rPr lang="el-GR" sz="2000" dirty="0" smtClean="0"/>
              <a:t>». Έκδοση </a:t>
            </a:r>
            <a:r>
              <a:rPr lang="en-US" sz="2000" dirty="0" smtClean="0"/>
              <a:t>1,</a:t>
            </a:r>
            <a:r>
              <a:rPr lang="el-GR" sz="2000" dirty="0" smtClean="0"/>
              <a:t> Αθήνα 201</a:t>
            </a:r>
            <a:r>
              <a:rPr lang="en-US" sz="2000" dirty="0" smtClean="0"/>
              <a:t>9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pyles.uniwa.gr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0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Σημείωμα Χρήσης Έργων 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Το Έργο αυτό κάνει χρήση των ακόλουθων έργων:</a:t>
            </a:r>
          </a:p>
          <a:p>
            <a:pPr marL="0" indent="0">
              <a:buNone/>
            </a:pPr>
            <a:r>
              <a:rPr lang="en-US" sz="2400" dirty="0"/>
              <a:t>“SQL Transactions” Educational and Training Content, The </a:t>
            </a:r>
            <a:r>
              <a:rPr lang="en-US" sz="2400" dirty="0" err="1"/>
              <a:t>DBTech</a:t>
            </a:r>
            <a:r>
              <a:rPr lang="en-US" sz="2400" dirty="0"/>
              <a:t> VET Teachers (EU LLP Transfer of Innovation) project, 1/10/2012 – 30/9/2014. Retrieved 14 May 2013. </a:t>
            </a:r>
            <a:r>
              <a:rPr lang="en-US" sz="2400" u="sng" dirty="0">
                <a:hlinkClick r:id="rId2"/>
              </a:rPr>
              <a:t>http://www.dbtechnet.org</a:t>
            </a:r>
            <a:r>
              <a:rPr lang="en-US" sz="2400" dirty="0"/>
              <a:t>, </a:t>
            </a:r>
            <a:r>
              <a:rPr lang="el-GR" sz="2400" dirty="0"/>
              <a:t>διαθέσιμο με άδεια </a:t>
            </a:r>
            <a:r>
              <a:rPr lang="en-US" sz="2400" u="sng" dirty="0">
                <a:hlinkClick r:id="rId3"/>
              </a:rPr>
              <a:t>CC BY-NC-SA 3.0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78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Χρήση </a:t>
            </a:r>
            <a:r>
              <a:rPr lang="en-US" dirty="0"/>
              <a:t>Stored </a:t>
            </a:r>
            <a:r>
              <a:rPr lang="en-US" dirty="0" smtClean="0"/>
              <a:t>procedures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/>
              <a:t>Εξασφαλίζει</a:t>
            </a:r>
            <a:r>
              <a:rPr lang="en-US" sz="2400" b="1" dirty="0" smtClean="0"/>
              <a:t>:</a:t>
            </a:r>
            <a:endParaRPr lang="el-GR" sz="2400" b="1" dirty="0"/>
          </a:p>
          <a:p>
            <a:r>
              <a:rPr lang="el-GR" sz="2400" dirty="0" smtClean="0"/>
              <a:t>Αυξημένη </a:t>
            </a:r>
            <a:r>
              <a:rPr lang="el-GR" sz="2400" dirty="0"/>
              <a:t>παραγωγικότητα (</a:t>
            </a:r>
            <a:r>
              <a:rPr lang="en-US" sz="2400" dirty="0"/>
              <a:t>Increased productivity) </a:t>
            </a:r>
            <a:r>
              <a:rPr lang="el-GR" sz="2400" dirty="0" smtClean="0"/>
              <a:t>   Ευέλικτη </a:t>
            </a:r>
            <a:r>
              <a:rPr lang="el-GR" sz="2400" dirty="0"/>
              <a:t>διαχείριση της ανάπτυξης εφαρμογών (</a:t>
            </a:r>
            <a:r>
              <a:rPr lang="en-US" sz="2400" dirty="0"/>
              <a:t>Manageability </a:t>
            </a:r>
            <a:r>
              <a:rPr lang="en-US" sz="2400" dirty="0" smtClean="0"/>
              <a:t>in </a:t>
            </a:r>
            <a:r>
              <a:rPr lang="en-US" sz="2400" dirty="0"/>
              <a:t>application development)</a:t>
            </a:r>
          </a:p>
          <a:p>
            <a:endParaRPr lang="en-US" sz="2400" dirty="0"/>
          </a:p>
          <a:p>
            <a:r>
              <a:rPr lang="el-GR" sz="2400" dirty="0" smtClean="0"/>
              <a:t>Οι </a:t>
            </a:r>
            <a:r>
              <a:rPr lang="en-US" sz="2400" dirty="0"/>
              <a:t>Stored routines </a:t>
            </a:r>
            <a:r>
              <a:rPr lang="el-GR" sz="2400" dirty="0"/>
              <a:t>επιτρέπουν σε τμήματα της εφαρμογής </a:t>
            </a:r>
            <a:r>
              <a:rPr lang="el-GR" sz="2400" dirty="0" smtClean="0"/>
              <a:t>(</a:t>
            </a:r>
            <a:r>
              <a:rPr lang="en-US" sz="2400" dirty="0"/>
              <a:t>parts of application logic) </a:t>
            </a:r>
            <a:r>
              <a:rPr lang="el-GR" sz="2400" dirty="0"/>
              <a:t>να αποθηκευθούν στη βάση για </a:t>
            </a:r>
            <a:r>
              <a:rPr lang="el-GR" sz="2400" dirty="0" smtClean="0"/>
              <a:t>λόγους </a:t>
            </a:r>
            <a:r>
              <a:rPr lang="el-GR" sz="2400" dirty="0"/>
              <a:t>ασφαλείας και επίδοσης (</a:t>
            </a:r>
            <a:r>
              <a:rPr lang="en-US" sz="2400" dirty="0"/>
              <a:t>for security and performance </a:t>
            </a:r>
            <a:r>
              <a:rPr lang="en-US" sz="2400" dirty="0" smtClean="0"/>
              <a:t>Reasons</a:t>
            </a:r>
            <a:r>
              <a:rPr lang="en-US" sz="2400" dirty="0"/>
              <a:t>). </a:t>
            </a:r>
            <a:endParaRPr lang="el-GR" sz="2400" dirty="0" smtClean="0"/>
          </a:p>
          <a:p>
            <a:endParaRPr lang="en-US" sz="2400" dirty="0"/>
          </a:p>
          <a:p>
            <a:r>
              <a:rPr lang="el-GR" sz="2400" dirty="0" smtClean="0"/>
              <a:t>Οι </a:t>
            </a:r>
            <a:r>
              <a:rPr lang="el-GR" sz="2400" dirty="0"/>
              <a:t>ίδιες </a:t>
            </a:r>
            <a:r>
              <a:rPr lang="en-US" sz="2400" dirty="0"/>
              <a:t>routines </a:t>
            </a:r>
            <a:r>
              <a:rPr lang="el-GR" sz="2400" dirty="0"/>
              <a:t>διατίθενται για πολλαπλή χρήση (</a:t>
            </a:r>
            <a:r>
              <a:rPr lang="en-US" sz="2400" dirty="0"/>
              <a:t>for multi-use</a:t>
            </a:r>
            <a:r>
              <a:rPr lang="en-US" sz="2400" dirty="0" smtClean="0"/>
              <a:t>),</a:t>
            </a:r>
            <a:r>
              <a:rPr lang="el-GR" sz="2400" dirty="0" smtClean="0"/>
              <a:t> σε </a:t>
            </a:r>
            <a:r>
              <a:rPr lang="el-GR" sz="2400" dirty="0"/>
              <a:t>διαφορετικές συναλλαγές ή από πολλαπλά προγράμματα </a:t>
            </a:r>
            <a:r>
              <a:rPr lang="el-GR" sz="2400" dirty="0" smtClean="0"/>
              <a:t>(</a:t>
            </a:r>
            <a:r>
              <a:rPr lang="en-US" sz="2400" dirty="0"/>
              <a:t>by multiple programs).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07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84985" y="1211263"/>
            <a:ext cx="5405438" cy="5087937"/>
            <a:chOff x="1695450" y="801688"/>
            <a:chExt cx="5405438" cy="5087937"/>
          </a:xfrm>
        </p:grpSpPr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8188" y="865188"/>
              <a:ext cx="4960937" cy="5024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288" y="8016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250" y="8651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088" y="8016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7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450" y="8651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0728" name="8 - Ορθογώνιο"/>
          <p:cNvSpPr>
            <a:spLocks noChangeArrowheads="1"/>
          </p:cNvSpPr>
          <p:nvPr/>
        </p:nvSpPr>
        <p:spPr bwMode="auto">
          <a:xfrm>
            <a:off x="250825" y="6145213"/>
            <a:ext cx="1119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1400">
                <a:solidFill>
                  <a:schemeClr val="tx1"/>
                </a:solidFill>
                <a:latin typeface="Arial" charset="0"/>
              </a:rPr>
              <a:t>Martti Laiho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«Αποθήκευση» </a:t>
            </a:r>
            <a:r>
              <a:rPr lang="en-US" dirty="0"/>
              <a:t>stored </a:t>
            </a:r>
            <a:r>
              <a:rPr lang="en-US" dirty="0" smtClean="0"/>
              <a:t>procedures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3821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Triggers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“Triggers supplement the SQL constraints in enforcing data </a:t>
            </a:r>
            <a:r>
              <a:rPr lang="en-US" sz="2000" dirty="0" smtClean="0"/>
              <a:t>Integrity </a:t>
            </a:r>
            <a:r>
              <a:rPr lang="en-US" sz="2000" dirty="0"/>
              <a:t>and implementing business rules (North 1999).”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“In the chapter “When Not to Use Triggers” </a:t>
            </a:r>
            <a:r>
              <a:rPr lang="en-US" sz="2000" dirty="0" err="1"/>
              <a:t>Avi</a:t>
            </a:r>
            <a:r>
              <a:rPr lang="en-US" sz="2000" dirty="0"/>
              <a:t> </a:t>
            </a:r>
            <a:r>
              <a:rPr lang="en-US" sz="2000" dirty="0" err="1"/>
              <a:t>Silberschatz</a:t>
            </a:r>
            <a:r>
              <a:rPr lang="en-US" sz="2000" dirty="0"/>
              <a:t> et all </a:t>
            </a:r>
            <a:r>
              <a:rPr lang="en-US" sz="2000" dirty="0" smtClean="0"/>
              <a:t>(</a:t>
            </a:r>
            <a:r>
              <a:rPr lang="en-US" sz="2000" dirty="0"/>
              <a:t>2011) agrees that there are many good uses for triggers, </a:t>
            </a:r>
            <a:r>
              <a:rPr lang="en-US" sz="2000" dirty="0" smtClean="0"/>
              <a:t>but </a:t>
            </a:r>
            <a:r>
              <a:rPr lang="en-US" sz="2000" dirty="0"/>
              <a:t>developers should first consider alternative available </a:t>
            </a:r>
            <a:r>
              <a:rPr lang="en-US" sz="2000" dirty="0" smtClean="0"/>
              <a:t>technologies</a:t>
            </a:r>
            <a:r>
              <a:rPr lang="en-US" sz="2000" dirty="0"/>
              <a:t>, such as update/delete rules of foreign keys, </a:t>
            </a:r>
            <a:r>
              <a:rPr lang="en-US" sz="2000" dirty="0" smtClean="0"/>
              <a:t>materialized </a:t>
            </a:r>
            <a:r>
              <a:rPr lang="en-US" sz="2000" dirty="0"/>
              <a:t>views, and modern replication facilities instead of </a:t>
            </a:r>
          </a:p>
          <a:p>
            <a:pPr marL="0" indent="0">
              <a:buNone/>
            </a:pPr>
            <a:r>
              <a:rPr lang="en-US" sz="2000" dirty="0"/>
              <a:t>over-using triggers, - and when used “Triggers should be written </a:t>
            </a:r>
            <a:r>
              <a:rPr lang="en-US" sz="2000" dirty="0" smtClean="0"/>
              <a:t>with </a:t>
            </a:r>
            <a:r>
              <a:rPr lang="en-US" sz="2000" dirty="0"/>
              <a:t>great care”. Detecting trigger errors at runtime can be a </a:t>
            </a:r>
            <a:r>
              <a:rPr lang="en-US" sz="2000" dirty="0" smtClean="0"/>
              <a:t>really </a:t>
            </a:r>
            <a:r>
              <a:rPr lang="en-US" sz="2000" dirty="0"/>
              <a:t>challenging task.”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see Introduction to Procedural Extensions of SQL in Transactional Context )	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5037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CREATE TRIGGER Syntax in </a:t>
            </a:r>
            <a:r>
              <a:rPr lang="en-US" sz="3600" dirty="0" err="1" smtClean="0"/>
              <a:t>mySQL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[DEFINER = { user | CURRENT_USER }]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TRIGGER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trigger_event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tbl_name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trigger_body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BEFORE | AFTER 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INSERT | UPDATE | DELETE 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FOLLOWS | PRECEDES 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other_trigger_name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(see</a:t>
            </a:r>
            <a:r>
              <a:rPr lang="el-GR" dirty="0" smtClean="0"/>
              <a:t> </a:t>
            </a:r>
            <a:r>
              <a:rPr lang="en-US" dirty="0">
                <a:hlinkClick r:id="rId3"/>
              </a:rPr>
              <a:t>13.1.15 CREATE TRIGGER </a:t>
            </a:r>
            <a:r>
              <a:rPr lang="en-US" dirty="0" smtClean="0">
                <a:hlinkClick r:id="rId3"/>
              </a:rPr>
              <a:t>Syntax</a:t>
            </a:r>
            <a:r>
              <a:rPr lang="en-US" dirty="0" smtClean="0"/>
              <a:t>)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629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94" y="186896"/>
            <a:ext cx="5278411" cy="6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48680"/>
            <a:ext cx="9036496" cy="382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Πως ορίζεται η βάση </a:t>
            </a:r>
            <a:r>
              <a:rPr lang="el-G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δεδομένων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οι </a:t>
            </a:r>
            <a:r>
              <a:rPr lang="el-G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πίνακές της.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IF EXISTS training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training;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lecturer(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city varchar(15), salary decimal (8,2),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varchar(15));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course(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varchar(50));</a:t>
            </a:r>
            <a:endParaRPr lang="el-G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78138"/>
            <a:ext cx="7200800" cy="526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Ορισμός 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για τη διαχείριση τιμής στήλης (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TRIGGER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//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TRIGGER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INSERT ON lecturer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ROW</a:t>
            </a:r>
            <a:endParaRPr lang="el-GR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declare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length(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)/10;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DELIMITER ;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370" y="4282172"/>
            <a:ext cx="5930174" cy="245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1247</Words>
  <Application>Microsoft Office PowerPoint</Application>
  <PresentationFormat>On-screen Show (4:3)</PresentationFormat>
  <Paragraphs>198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Times New Roman</vt:lpstr>
      <vt:lpstr>OC_template_updated</vt:lpstr>
      <vt:lpstr>Βάσεις Δεδομένων II</vt:lpstr>
      <vt:lpstr>Σκοπός &amp; Στόχος Μαθήματος</vt:lpstr>
      <vt:lpstr>Χρήση Stored procedures</vt:lpstr>
      <vt:lpstr>«Αποθήκευση» stored procedures</vt:lpstr>
      <vt:lpstr>Triggers</vt:lpstr>
      <vt:lpstr>CREATE TRIGGER Syntax in mySQL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Να πως δεν θα «βλέπαμε» την αλλοίωση του ποσού</vt:lpstr>
      <vt:lpstr>Σύγκριση δεδομένων</vt:lpstr>
      <vt:lpstr>Σημείωμα Αναφοράς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307</cp:revision>
  <dcterms:created xsi:type="dcterms:W3CDTF">2013-03-04T13:35:19Z</dcterms:created>
  <dcterms:modified xsi:type="dcterms:W3CDTF">2019-04-02T15:32:14Z</dcterms:modified>
</cp:coreProperties>
</file>