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bookmarkIdSeed="4">
  <p:sldMasterIdLst>
    <p:sldMasterId id="2147483684" r:id="rId1"/>
  </p:sldMasterIdLst>
  <p:notesMasterIdLst>
    <p:notesMasterId r:id="rId24"/>
  </p:notesMasterIdLst>
  <p:handoutMasterIdLst>
    <p:handoutMasterId r:id="rId25"/>
  </p:handoutMasterIdLst>
  <p:sldIdLst>
    <p:sldId id="337" r:id="rId2"/>
    <p:sldId id="319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6" r:id="rId14"/>
    <p:sldId id="330" r:id="rId15"/>
    <p:sldId id="331" r:id="rId16"/>
    <p:sldId id="332" r:id="rId17"/>
    <p:sldId id="333" r:id="rId18"/>
    <p:sldId id="335" r:id="rId19"/>
    <p:sldId id="339" r:id="rId20"/>
    <p:sldId id="340" r:id="rId21"/>
    <p:sldId id="338" r:id="rId22"/>
    <p:sldId id="318" r:id="rId23"/>
  </p:sldIdLst>
  <p:sldSz cx="9144000" cy="6858000" type="screen4x3"/>
  <p:notesSz cx="7104063" cy="10234613"/>
  <p:custDataLst>
    <p:tags r:id="rId26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0000"/>
    <a:srgbClr val="004B82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3395" autoAdjust="0"/>
  </p:normalViewPr>
  <p:slideViewPr>
    <p:cSldViewPr>
      <p:cViewPr varScale="1">
        <p:scale>
          <a:sx n="69" d="100"/>
          <a:sy n="69" d="100"/>
        </p:scale>
        <p:origin x="155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2/4/2019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2/4/2019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3423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1pPr>
            <a:lvl2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2pPr>
            <a:lvl3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3pPr>
            <a:lvl4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4pPr>
            <a:lvl5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5pPr>
            <a:lvl6pPr marL="2621219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6pPr>
            <a:lvl7pPr marL="3097804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7pPr>
            <a:lvl8pPr marL="3574390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8pPr>
            <a:lvl9pPr marL="4050975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buFont typeface="Times New Roman" pitchFamily="18" charset="0"/>
              <a:buNone/>
            </a:pPr>
            <a:fld id="{A5ECF98B-F49B-4739-8626-F141A018212E}" type="slidenum">
              <a:rPr lang="el-GR" altLang="el-GR" sz="1300">
                <a:solidFill>
                  <a:srgbClr val="000000"/>
                </a:solidFill>
              </a:rPr>
              <a:pPr>
                <a:buFont typeface="Times New Roman" pitchFamily="18" charset="0"/>
                <a:buNone/>
              </a:pPr>
              <a:t>1</a:t>
            </a:fld>
            <a:endParaRPr lang="el-GR" altLang="el-GR" sz="1300">
              <a:solidFill>
                <a:srgbClr val="000000"/>
              </a:solidFill>
            </a:endParaRPr>
          </a:p>
        </p:txBody>
      </p:sp>
      <p:sp>
        <p:nvSpPr>
          <p:cNvPr id="73731" name="Text Box 1"/>
          <p:cNvSpPr txBox="1">
            <a:spLocks noChangeArrowheads="1"/>
          </p:cNvSpPr>
          <p:nvPr/>
        </p:nvSpPr>
        <p:spPr bwMode="auto">
          <a:xfrm>
            <a:off x="1021210" y="767970"/>
            <a:ext cx="5061645" cy="3836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317" tIns="47659" rIns="95317" bIns="47659" anchor="ctr"/>
          <a:lstStyle/>
          <a:p>
            <a:endParaRPr lang="en-US" altLang="el-GR"/>
          </a:p>
        </p:txBody>
      </p:sp>
      <p:sp>
        <p:nvSpPr>
          <p:cNvPr id="73732" name="Text Box 2"/>
          <p:cNvSpPr>
            <a:spLocks noGrp="1" noChangeArrowheads="1"/>
          </p:cNvSpPr>
          <p:nvPr>
            <p:ph type="body"/>
          </p:nvPr>
        </p:nvSpPr>
        <p:spPr>
          <a:xfrm>
            <a:off x="947208" y="4860486"/>
            <a:ext cx="5184980" cy="467929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l-GR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0905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1pPr>
            <a:lvl2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2pPr>
            <a:lvl3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3pPr>
            <a:lvl4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4pPr>
            <a:lvl5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5pPr>
            <a:lvl6pPr marL="2621219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6pPr>
            <a:lvl7pPr marL="3097804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7pPr>
            <a:lvl8pPr marL="3574390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8pPr>
            <a:lvl9pPr marL="4050975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buFont typeface="Times New Roman" pitchFamily="18" charset="0"/>
              <a:buNone/>
            </a:pPr>
            <a:fld id="{9054AD5C-9E5B-4258-AF50-A31C2F461E9C}" type="slidenum">
              <a:rPr lang="el-GR" altLang="el-GR" sz="1300">
                <a:solidFill>
                  <a:srgbClr val="000000"/>
                </a:solidFill>
              </a:rPr>
              <a:pPr>
                <a:buFont typeface="Times New Roman" pitchFamily="18" charset="0"/>
                <a:buNone/>
              </a:pPr>
              <a:t>2</a:t>
            </a:fld>
            <a:endParaRPr lang="el-GR" altLang="el-GR" sz="1300">
              <a:solidFill>
                <a:srgbClr val="000000"/>
              </a:solidFill>
            </a:endParaRPr>
          </a:p>
        </p:txBody>
      </p:sp>
      <p:sp>
        <p:nvSpPr>
          <p:cNvPr id="74755" name="Text Box 1"/>
          <p:cNvSpPr txBox="1">
            <a:spLocks noChangeArrowheads="1"/>
          </p:cNvSpPr>
          <p:nvPr/>
        </p:nvSpPr>
        <p:spPr bwMode="auto">
          <a:xfrm>
            <a:off x="1021210" y="767970"/>
            <a:ext cx="5061645" cy="3836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317" tIns="47659" rIns="95317" bIns="47659" anchor="ctr"/>
          <a:lstStyle/>
          <a:p>
            <a:endParaRPr lang="en-US" altLang="el-GR"/>
          </a:p>
        </p:txBody>
      </p:sp>
      <p:sp>
        <p:nvSpPr>
          <p:cNvPr id="74756" name="Text Box 2"/>
          <p:cNvSpPr>
            <a:spLocks noGrp="1" noChangeArrowheads="1"/>
          </p:cNvSpPr>
          <p:nvPr>
            <p:ph type="body"/>
          </p:nvPr>
        </p:nvSpPr>
        <p:spPr>
          <a:xfrm>
            <a:off x="947208" y="4860486"/>
            <a:ext cx="5184980" cy="467929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l-GR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9232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1pPr>
            <a:lvl2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2pPr>
            <a:lvl3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3pPr>
            <a:lvl4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4pPr>
            <a:lvl5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5pPr>
            <a:lvl6pPr marL="2621219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6pPr>
            <a:lvl7pPr marL="3097804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7pPr>
            <a:lvl8pPr marL="3574390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8pPr>
            <a:lvl9pPr marL="4050975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buFont typeface="Times New Roman" pitchFamily="18" charset="0"/>
              <a:buNone/>
            </a:pPr>
            <a:fld id="{C4BAF1AF-20BF-425A-B77B-3DDC3AA06FC5}" type="slidenum">
              <a:rPr lang="el-GR" altLang="el-GR" sz="1300">
                <a:solidFill>
                  <a:srgbClr val="000000"/>
                </a:solidFill>
              </a:rPr>
              <a:pPr>
                <a:buFont typeface="Times New Roman" pitchFamily="18" charset="0"/>
                <a:buNone/>
              </a:pPr>
              <a:t>3</a:t>
            </a:fld>
            <a:endParaRPr lang="el-GR" altLang="el-GR" sz="1300">
              <a:solidFill>
                <a:srgbClr val="000000"/>
              </a:solidFill>
            </a:endParaRPr>
          </a:p>
        </p:txBody>
      </p:sp>
      <p:sp>
        <p:nvSpPr>
          <p:cNvPr id="75779" name="Text Box 1"/>
          <p:cNvSpPr txBox="1">
            <a:spLocks noChangeArrowheads="1"/>
          </p:cNvSpPr>
          <p:nvPr/>
        </p:nvSpPr>
        <p:spPr bwMode="auto">
          <a:xfrm>
            <a:off x="1021210" y="767970"/>
            <a:ext cx="5061645" cy="3836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317" tIns="47659" rIns="95317" bIns="47659" anchor="ctr"/>
          <a:lstStyle/>
          <a:p>
            <a:endParaRPr lang="en-US" altLang="el-GR"/>
          </a:p>
        </p:txBody>
      </p:sp>
      <p:sp>
        <p:nvSpPr>
          <p:cNvPr id="75780" name="Text Box 2"/>
          <p:cNvSpPr>
            <a:spLocks noGrp="1" noChangeArrowheads="1"/>
          </p:cNvSpPr>
          <p:nvPr>
            <p:ph type="body"/>
          </p:nvPr>
        </p:nvSpPr>
        <p:spPr>
          <a:xfrm>
            <a:off x="947208" y="4860486"/>
            <a:ext cx="5184980" cy="467929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l-GR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78493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1pPr>
            <a:lvl2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2pPr>
            <a:lvl3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3pPr>
            <a:lvl4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4pPr>
            <a:lvl5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5pPr>
            <a:lvl6pPr marL="2621219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6pPr>
            <a:lvl7pPr marL="3097804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7pPr>
            <a:lvl8pPr marL="3574390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8pPr>
            <a:lvl9pPr marL="4050975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buFont typeface="Times New Roman" pitchFamily="18" charset="0"/>
              <a:buNone/>
            </a:pPr>
            <a:fld id="{66019938-1F5B-435E-9AD9-4BD75ED5B2B0}" type="slidenum">
              <a:rPr lang="el-GR" altLang="el-GR" sz="1300">
                <a:solidFill>
                  <a:srgbClr val="000000"/>
                </a:solidFill>
              </a:rPr>
              <a:pPr>
                <a:buFont typeface="Times New Roman" pitchFamily="18" charset="0"/>
                <a:buNone/>
              </a:pPr>
              <a:t>4</a:t>
            </a:fld>
            <a:endParaRPr lang="el-GR" altLang="el-GR" sz="1300">
              <a:solidFill>
                <a:srgbClr val="000000"/>
              </a:solidFill>
            </a:endParaRPr>
          </a:p>
        </p:txBody>
      </p:sp>
      <p:sp>
        <p:nvSpPr>
          <p:cNvPr id="76803" name="Text Box 1"/>
          <p:cNvSpPr txBox="1">
            <a:spLocks noChangeArrowheads="1"/>
          </p:cNvSpPr>
          <p:nvPr/>
        </p:nvSpPr>
        <p:spPr bwMode="auto">
          <a:xfrm>
            <a:off x="1021210" y="767970"/>
            <a:ext cx="5061645" cy="3836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317" tIns="47659" rIns="95317" bIns="47659" anchor="ctr"/>
          <a:lstStyle/>
          <a:p>
            <a:endParaRPr lang="en-US" altLang="el-GR"/>
          </a:p>
        </p:txBody>
      </p:sp>
      <p:sp>
        <p:nvSpPr>
          <p:cNvPr id="76804" name="Text Box 2"/>
          <p:cNvSpPr>
            <a:spLocks noGrp="1" noChangeArrowheads="1"/>
          </p:cNvSpPr>
          <p:nvPr>
            <p:ph type="body"/>
          </p:nvPr>
        </p:nvSpPr>
        <p:spPr>
          <a:xfrm>
            <a:off x="947208" y="4860486"/>
            <a:ext cx="5184980" cy="467929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l-GR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9623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1pPr>
            <a:lvl2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2pPr>
            <a:lvl3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3pPr>
            <a:lvl4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4pPr>
            <a:lvl5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5pPr>
            <a:lvl6pPr marL="2621219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6pPr>
            <a:lvl7pPr marL="3097804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7pPr>
            <a:lvl8pPr marL="3574390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8pPr>
            <a:lvl9pPr marL="4050975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buFont typeface="Times New Roman" pitchFamily="18" charset="0"/>
              <a:buNone/>
            </a:pPr>
            <a:fld id="{E47A8E62-677F-4CE4-9F44-39694D5FFF8D}" type="slidenum">
              <a:rPr lang="el-GR" altLang="el-GR" sz="1300">
                <a:solidFill>
                  <a:srgbClr val="000000"/>
                </a:solidFill>
              </a:rPr>
              <a:pPr>
                <a:buFont typeface="Times New Roman" pitchFamily="18" charset="0"/>
                <a:buNone/>
              </a:pPr>
              <a:t>5</a:t>
            </a:fld>
            <a:endParaRPr lang="el-GR" altLang="el-GR" sz="1300">
              <a:solidFill>
                <a:srgbClr val="000000"/>
              </a:solidFill>
            </a:endParaRPr>
          </a:p>
        </p:txBody>
      </p:sp>
      <p:sp>
        <p:nvSpPr>
          <p:cNvPr id="77827" name="Text Box 1"/>
          <p:cNvSpPr txBox="1">
            <a:spLocks noChangeArrowheads="1"/>
          </p:cNvSpPr>
          <p:nvPr/>
        </p:nvSpPr>
        <p:spPr bwMode="auto">
          <a:xfrm>
            <a:off x="1021210" y="767970"/>
            <a:ext cx="5061645" cy="3836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317" tIns="47659" rIns="95317" bIns="47659" anchor="ctr"/>
          <a:lstStyle/>
          <a:p>
            <a:endParaRPr lang="en-US" altLang="el-GR"/>
          </a:p>
        </p:txBody>
      </p:sp>
      <p:sp>
        <p:nvSpPr>
          <p:cNvPr id="77828" name="Text Box 2"/>
          <p:cNvSpPr>
            <a:spLocks noGrp="1" noChangeArrowheads="1"/>
          </p:cNvSpPr>
          <p:nvPr>
            <p:ph type="body"/>
          </p:nvPr>
        </p:nvSpPr>
        <p:spPr>
          <a:xfrm>
            <a:off x="947208" y="4860486"/>
            <a:ext cx="5184980" cy="467929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l-GR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05733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5345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8552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69225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14500"/>
            <a:ext cx="3808413" cy="4149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714500"/>
            <a:ext cx="3808412" cy="4149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1650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deed.el" TargetMode="External"/><Relationship Id="rId2" Type="http://schemas.openxmlformats.org/officeDocument/2006/relationships/hyperlink" Target="http://www.dbtechnet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mysql.com/doc/refman/5.7/en/create-trigger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Βάσεις Δεδομένων </a:t>
            </a:r>
            <a:r>
              <a:rPr lang="en-US" sz="3600" b="1" dirty="0" smtClean="0">
                <a:solidFill>
                  <a:schemeClr val="tx1"/>
                </a:solidFill>
                <a:latin typeface="+mn-lt"/>
              </a:rPr>
              <a:t>II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69368" y="3096543"/>
            <a:ext cx="6400800" cy="175260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 err="1"/>
              <a:t>Ενότητ</a:t>
            </a:r>
            <a:r>
              <a:rPr lang="en-US" sz="2800" b="1" dirty="0"/>
              <a:t>α 12a: Stored Procedures BY EXAMPLE: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/>
              <a:t>Triggers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400" dirty="0" smtClean="0"/>
              <a:t>Χ. </a:t>
            </a:r>
            <a:r>
              <a:rPr lang="el-GR" sz="2400" dirty="0" err="1" smtClean="0"/>
              <a:t>Σκουρλάς</a:t>
            </a:r>
            <a:endParaRPr lang="el-GR" sz="24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1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86569"/>
            <a:ext cx="75819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10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1522581"/>
            <a:ext cx="5814392" cy="2644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Εισαγωγή στοιχείων. Επηρεάζεται από τον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trigger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course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(1,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'DATABASE');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course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VALUES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(2, 'WEB DEVELOPMENT');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course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(3, 'DATA MINING');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course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(4, 'SEMANTIC WEB');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 * FROM course;</a:t>
            </a:r>
            <a:endParaRPr lang="el-G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861048"/>
            <a:ext cx="2808312" cy="18722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488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285849"/>
            <a:ext cx="8784976" cy="2636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lecturer(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lecturer_id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lecturer_name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lecturer_surname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city, salary,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course_id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VALUES (1,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'CHRIS', 'DATE', 'LONDON', 2000, 1), (2, 'GIO', 'WIEDERHOLD', 'ATHENS', 1500, 1), </a:t>
            </a:r>
            <a:r>
              <a:rPr lang="el-GR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3, 'PETER', 'CHEN', 'ATHENS', 3500, 2), (4, 'JEFF', 'ULLMAN', 'ATHENS', 1700, 1), </a:t>
            </a:r>
            <a:r>
              <a:rPr lang="el-GR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5,  'TED', 'CODD', 'ATHENS', 2500, 2);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l-GR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Δείτε 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τις τιμές της στήλης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salary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lecturer_id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lecturer_surname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lecturer_name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salary,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course_id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lecturer;</a:t>
            </a:r>
            <a:endParaRPr lang="el-G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149080"/>
            <a:ext cx="5832648" cy="24482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984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208912" cy="19923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Δείτε τις τιμές της στήλης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lecturer_id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lecturer_surname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lecturer_name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course_id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course_name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FROM lecturer;</a:t>
            </a:r>
            <a:endParaRPr lang="el-GR" sz="2400" dirty="0"/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636912"/>
            <a:ext cx="6192688" cy="33123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415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764704"/>
            <a:ext cx="8820472" cy="4387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DROP DATABASE IF EXISTS training;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DATABASE training;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training;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 lecturer(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lecturer_id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(3), 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lecturer_surname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varchar(15),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lecturer_name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varchar(15), 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city varchar(15), salary decimal (8,2),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course_id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course_name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varchar(15));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course(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course_id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course_name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varchar(50));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32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-3195736"/>
            <a:ext cx="8064896" cy="9886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Font typeface="+mj-lt"/>
              <a:buAutoNum type="arabicPeriod"/>
            </a:pPr>
            <a:r>
              <a:rPr lang="el-GR" sz="24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Ορισμός </a:t>
            </a:r>
            <a:r>
              <a:rPr lang="en-US" sz="24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trigger</a:t>
            </a:r>
            <a:r>
              <a:rPr lang="el-GR" sz="24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για τη διαχείριση τιμής στήλης (</a:t>
            </a:r>
            <a:r>
              <a:rPr lang="en-US" sz="24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el-GR" sz="24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en-US" sz="24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l-GR" sz="24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Drop database training;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DATABASE training;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2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2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2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Drop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trigger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bi_lect_add_dname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DELIMITER //  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trigger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bi_lect_add_dname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before insert on lecturer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each row 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begin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declare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dname_var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varchar(40);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select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course_name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into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dname_var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from course where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course_id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new.course_id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set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new.course_name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dname_var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//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DELIMITER ;  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course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(1,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'DATABASE');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course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VALUES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(2, 'WEB DEVELOPMENT');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course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(3, 'DATA MINING');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course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(4, 'SEMANTIC WEB');</a:t>
            </a:r>
            <a:endParaRPr lang="el-G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14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79336"/>
            <a:ext cx="8964488" cy="2983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lecturer(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lecturer_id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lecturer_name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lecturer_surname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city, salary,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course_id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VALUES (1,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'CHRIS', 'DATE', 'LONDON', 2000, 1), (2, 'GIO', 'WIEDERHOLD', 'ATHENS', 1500, 1), (3, 'PETER', 'CHEN', 'ATHENS', 3500, 2), (4, 'JEFF', 'ULLMAN', 'ATHENS', 1700, 1), </a:t>
            </a:r>
            <a:r>
              <a:rPr lang="el-G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5,  'TED', 'CODD', 'ATHENS', 2500, 2);</a:t>
            </a:r>
            <a:endParaRPr lang="el-G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Να το αποτέλεσμα της εκτέλεσης του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trigger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κατά την εισαγωγή στοιχείων στον πίνακα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</a:t>
            </a:r>
            <a:endParaRPr lang="el-G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lecturer_id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lecturer_surname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lecturer_name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course_id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course_name</a:t>
            </a:r>
            <a:endParaRPr lang="el-G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FROM lecturer;</a:t>
            </a:r>
            <a:endParaRPr lang="el-GR" dirty="0"/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263230"/>
            <a:ext cx="5472609" cy="311809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3501008"/>
            <a:ext cx="2952329" cy="20882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689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-2539813"/>
            <a:ext cx="8424936" cy="780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endParaRPr lang="en-US" sz="1200" b="1" kern="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endParaRPr lang="en-US" sz="1200" b="1" kern="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endParaRPr lang="en-US" sz="1200" b="1" kern="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endParaRPr lang="en-US" sz="1200" b="1" kern="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endParaRPr lang="en-US" sz="1200" b="1" kern="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endParaRPr lang="en-US" sz="1200" b="1" kern="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r>
              <a:rPr lang="el-GR" sz="24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δύο </a:t>
            </a:r>
            <a:r>
              <a:rPr lang="el-GR" sz="24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en-US" sz="24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triggers</a:t>
            </a:r>
            <a:r>
              <a:rPr lang="el-GR" sz="24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με την ίδια συνθήκη ενεργοποίησης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Drop database training;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DATABASE training;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training;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lecturer(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lecturer_id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(3), 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lecturer_surname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varchar(15),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lecturer_name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varchar(15), 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city varchar(15), salary decimal (8,2),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course_id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course_name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varchar(15));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course(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course_id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course_name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varchar(50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));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90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-2539813"/>
            <a:ext cx="9145016" cy="8819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endParaRPr lang="en-US" sz="1200" b="1" kern="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endParaRPr lang="en-US" sz="1200" b="1" kern="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endParaRPr lang="en-US" sz="1200" b="1" kern="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endParaRPr lang="en-US" sz="1200" b="1" kern="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endParaRPr lang="en-US" sz="1200" b="1" kern="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drop trigger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bi_lecturer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l-GR" sz="20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DELIMITER //</a:t>
            </a:r>
            <a:endParaRPr lang="el-GR" sz="20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trigger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bi_lecturer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before insert on lecturer for each row</a:t>
            </a:r>
            <a:endParaRPr lang="el-GR" sz="20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Begin </a:t>
            </a:r>
            <a:endParaRPr lang="el-GR" sz="20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declare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name_length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l-GR" sz="20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declare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dname_var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varchar(40);</a:t>
            </a:r>
            <a:endParaRPr lang="el-GR" sz="20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select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course_name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into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dname_var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from course where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course_id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new.course_id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l-GR" sz="20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set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new.course_name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dname_var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l-GR" sz="20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set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name_length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length(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new.lecturer_name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l-GR" sz="20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set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new.salary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new.salary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(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new.salary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name_length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)/10;</a:t>
            </a:r>
            <a:endParaRPr lang="el-GR" sz="20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end;</a:t>
            </a:r>
            <a:endParaRPr lang="el-GR" sz="20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//</a:t>
            </a:r>
            <a:endParaRPr lang="el-GR" sz="20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DELIMITER ;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88569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203519"/>
            <a:ext cx="8856984" cy="4479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course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(1,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'DATABASE');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course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VALUES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(2, 'WEB DEVELOPMENT');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course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(3, 'DATA MINING');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course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(4, 'SEMANTIC WEB');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 * From COURSE;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lecturer(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lecturer_id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lecturer_name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lecturer_surname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city, salary,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course_id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VALUES </a:t>
            </a:r>
            <a:r>
              <a:rPr lang="el-GR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1,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'CHRIS', 'DATE', 'LONDON', 2000, 1), (2, 'GIO', 'WIEDERHOLD', 'ATHENS', 1500, 1), </a:t>
            </a:r>
            <a:r>
              <a:rPr lang="el-GR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3, 'PETER', 'CHEN', 'ATHENS', 3500, 2), (4, 'JEFF', 'ULLMAN', 'ATHENS', 1700, 1), </a:t>
            </a:r>
            <a:r>
              <a:rPr lang="el-GR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5,  'TED', 'CODD', 'ATHENS', 2500, 2);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Να τι βλέπουμε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lecturer_surname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lecturer_name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salary,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course_id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course_name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FROM lecturer;</a:t>
            </a:r>
            <a:endParaRPr lang="el-GR" sz="1600" dirty="0"/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3" y="4506813"/>
            <a:ext cx="5688632" cy="2090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362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40042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Να πως δεν θα «βλέπαμε» την αλλοίωση του ποσού</a:t>
            </a:r>
            <a:endParaRPr lang="el-GR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0" y="692696"/>
            <a:ext cx="8316416" cy="4777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DELIMITER //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trigger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bi_lecturer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before insert on lecturer for each row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Begin 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declare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name_length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declare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dname_var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varchar(40);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select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course_name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into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dname_var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from course where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course_id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new.course_id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set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new.course_name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dname_var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set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name_length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length(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new.lecturer_name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set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new.salary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new.salary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new.salary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*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name_length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)/1000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end;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//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DELIMITER ;</a:t>
            </a:r>
            <a:endParaRPr lang="el-G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2778" y="4293096"/>
            <a:ext cx="6626549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03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Σκοπός</a:t>
            </a:r>
            <a:r>
              <a:rPr lang="en-US" dirty="0" smtClean="0"/>
              <a:t> &amp; </a:t>
            </a:r>
            <a:r>
              <a:rPr lang="el-GR" dirty="0" smtClean="0"/>
              <a:t>Στόχος Μαθήματος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 smtClean="0"/>
              <a:t>Σκοπός</a:t>
            </a:r>
          </a:p>
          <a:p>
            <a:pPr marL="0" indent="0">
              <a:buNone/>
            </a:pPr>
            <a:r>
              <a:rPr lang="el-GR" sz="2400" dirty="0" smtClean="0"/>
              <a:t>Σκοπός </a:t>
            </a:r>
            <a:r>
              <a:rPr lang="el-GR" sz="2400" dirty="0"/>
              <a:t>της παρουσίασης είναι η εμβάθυνση στη χρήση </a:t>
            </a:r>
            <a:r>
              <a:rPr lang="en-US" sz="2400" dirty="0"/>
              <a:t>Stored </a:t>
            </a:r>
            <a:r>
              <a:rPr lang="en-US" sz="2400" dirty="0" smtClean="0"/>
              <a:t>Procedures </a:t>
            </a:r>
            <a:r>
              <a:rPr lang="el-GR" sz="2400" dirty="0"/>
              <a:t>και ειδικότερα </a:t>
            </a:r>
            <a:r>
              <a:rPr lang="el-GR" sz="2400" dirty="0" smtClean="0"/>
              <a:t>σε </a:t>
            </a:r>
            <a:r>
              <a:rPr lang="en-US" sz="2400" dirty="0" smtClean="0"/>
              <a:t>Triggers</a:t>
            </a:r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r>
              <a:rPr lang="el-GR" sz="2400" b="1" dirty="0"/>
              <a:t>Στόχος</a:t>
            </a:r>
          </a:p>
          <a:p>
            <a:pPr marL="0" indent="0">
              <a:buNone/>
            </a:pPr>
            <a:r>
              <a:rPr lang="el-GR" sz="2400" dirty="0"/>
              <a:t>Στόχος είναι η εκμάθηση της </a:t>
            </a:r>
            <a:r>
              <a:rPr lang="el-GR" sz="2400" dirty="0" smtClean="0"/>
              <a:t>χρήσης</a:t>
            </a:r>
            <a:r>
              <a:rPr lang="en-US" sz="2400" dirty="0" smtClean="0"/>
              <a:t>Triggers </a:t>
            </a:r>
            <a:r>
              <a:rPr lang="el-GR" sz="2400" dirty="0"/>
              <a:t>ώστε ο φοιτητής να </a:t>
            </a:r>
            <a:r>
              <a:rPr lang="el-GR" sz="2400" dirty="0" smtClean="0"/>
              <a:t>προσεγγίσει </a:t>
            </a:r>
            <a:r>
              <a:rPr lang="el-GR" sz="2400" dirty="0"/>
              <a:t>το επίπεδο ενός ικανού </a:t>
            </a:r>
            <a:r>
              <a:rPr lang="en-US" sz="2400" dirty="0"/>
              <a:t>developer. 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l-GR" sz="2400" b="1" dirty="0"/>
              <a:t>Λέξεις κλειδιά: </a:t>
            </a:r>
            <a:r>
              <a:rPr lang="en-US" sz="2400" dirty="0"/>
              <a:t>Stored Procedures, </a:t>
            </a:r>
            <a:r>
              <a:rPr lang="en-US" sz="2400" dirty="0" smtClean="0"/>
              <a:t>triggers</a:t>
            </a:r>
            <a:endParaRPr lang="en-US" sz="2400" dirty="0"/>
          </a:p>
          <a:p>
            <a:endParaRPr lang="en-US" sz="2400" dirty="0"/>
          </a:p>
          <a:p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1992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Σύγκριση δεδομένων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052736"/>
            <a:ext cx="7225404" cy="2413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512" y="3913919"/>
            <a:ext cx="7324637" cy="2467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1404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l-GR" sz="2000" dirty="0" smtClean="0"/>
              <a:t>Copyright </a:t>
            </a:r>
            <a:r>
              <a:rPr lang="en-US" sz="2000" dirty="0" smtClean="0"/>
              <a:t> </a:t>
            </a:r>
            <a:r>
              <a:rPr lang="el-GR" sz="2000" dirty="0" smtClean="0"/>
              <a:t>Πανεπιστήμιο Δυτικής Αττικής</a:t>
            </a:r>
            <a:r>
              <a:rPr lang="en-US" sz="2000" dirty="0" smtClean="0"/>
              <a:t>, </a:t>
            </a:r>
            <a:r>
              <a:rPr lang="el-GR" sz="2000" dirty="0" smtClean="0"/>
              <a:t>Χ. Σκουρλάς 2019.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sz="2000" dirty="0" smtClean="0"/>
              <a:t>Χ. Σκουρλάς. «Βάσεις Δεδομένων Ι</a:t>
            </a:r>
            <a:r>
              <a:rPr lang="en-US" sz="2000" dirty="0" smtClean="0"/>
              <a:t>I</a:t>
            </a:r>
            <a:r>
              <a:rPr lang="el-GR" sz="2000" dirty="0" smtClean="0"/>
              <a:t>. </a:t>
            </a:r>
            <a:r>
              <a:rPr lang="en-US" sz="2000" dirty="0" err="1"/>
              <a:t>Ενότητ</a:t>
            </a:r>
            <a:r>
              <a:rPr lang="en-US" sz="2000" dirty="0"/>
              <a:t>α 12a: Stored Procedures BY EXAMPLE: </a:t>
            </a:r>
            <a:r>
              <a:rPr lang="en-US" sz="2000" dirty="0" smtClean="0"/>
              <a:t>Triggers</a:t>
            </a:r>
            <a:r>
              <a:rPr lang="el-GR" sz="2000" dirty="0" smtClean="0"/>
              <a:t>». Έκδοση </a:t>
            </a:r>
            <a:r>
              <a:rPr lang="en-US" sz="2000" dirty="0" smtClean="0"/>
              <a:t>1,</a:t>
            </a:r>
            <a:r>
              <a:rPr lang="el-GR" sz="2000" dirty="0" smtClean="0"/>
              <a:t> Αθήνα 201</a:t>
            </a:r>
            <a:r>
              <a:rPr lang="en-US" sz="2000" dirty="0" smtClean="0"/>
              <a:t>9</a:t>
            </a:r>
            <a:r>
              <a:rPr lang="el-GR" sz="2000" dirty="0" smtClean="0"/>
              <a:t>. </a:t>
            </a: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sz="2000" dirty="0" smtClean="0"/>
              <a:t>Διαθέσιμο από τη δικτυακή διεύθυνση: </a:t>
            </a:r>
            <a:r>
              <a:rPr lang="en-US" sz="2000" dirty="0" smtClean="0">
                <a:hlinkClick r:id="rId3"/>
              </a:rPr>
              <a:t>pyles.uniwa.gr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09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Σημείωμα Χρήσης Έργων 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/>
              <a:t>Το Έργο αυτό κάνει χρήση των ακόλουθων έργων:</a:t>
            </a:r>
          </a:p>
          <a:p>
            <a:pPr marL="0" indent="0">
              <a:buNone/>
            </a:pPr>
            <a:r>
              <a:rPr lang="en-US" sz="2400" dirty="0"/>
              <a:t>“SQL Transactions” Educational and Training Content, The </a:t>
            </a:r>
            <a:r>
              <a:rPr lang="en-US" sz="2400" dirty="0" err="1"/>
              <a:t>DBTech</a:t>
            </a:r>
            <a:r>
              <a:rPr lang="en-US" sz="2400" dirty="0"/>
              <a:t> VET Teachers (EU LLP Transfer of Innovation) project, 1/10/2012 – 30/9/2014. Retrieved 14 May 2013. </a:t>
            </a:r>
            <a:r>
              <a:rPr lang="en-US" sz="2400" u="sng" dirty="0">
                <a:hlinkClick r:id="rId2"/>
              </a:rPr>
              <a:t>http://www.dbtechnet.org</a:t>
            </a:r>
            <a:r>
              <a:rPr lang="en-US" sz="2400" dirty="0"/>
              <a:t>, </a:t>
            </a:r>
            <a:r>
              <a:rPr lang="el-GR" sz="2400" dirty="0"/>
              <a:t>διαθέσιμο με άδεια </a:t>
            </a:r>
            <a:r>
              <a:rPr lang="en-US" sz="2400" u="sng" dirty="0">
                <a:hlinkClick r:id="rId3"/>
              </a:rPr>
              <a:t>CC BY-NC-SA 3.0</a:t>
            </a:r>
            <a:endParaRPr lang="el-GR" sz="2400" dirty="0"/>
          </a:p>
          <a:p>
            <a:pPr marL="0" indent="0">
              <a:buNone/>
            </a:pPr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788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Χρήση </a:t>
            </a:r>
            <a:r>
              <a:rPr lang="en-US" dirty="0"/>
              <a:t>Stored </a:t>
            </a:r>
            <a:r>
              <a:rPr lang="en-US" dirty="0" smtClean="0"/>
              <a:t>procedures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b="1" dirty="0" smtClean="0"/>
              <a:t>Εξασφαλίζει</a:t>
            </a:r>
            <a:r>
              <a:rPr lang="en-US" sz="2400" b="1" dirty="0" smtClean="0"/>
              <a:t>:</a:t>
            </a:r>
            <a:endParaRPr lang="el-GR" sz="2400" b="1" dirty="0"/>
          </a:p>
          <a:p>
            <a:r>
              <a:rPr lang="el-GR" sz="2400" dirty="0" smtClean="0"/>
              <a:t>Αυξημένη </a:t>
            </a:r>
            <a:r>
              <a:rPr lang="el-GR" sz="2400" dirty="0"/>
              <a:t>παραγωγικότητα (</a:t>
            </a:r>
            <a:r>
              <a:rPr lang="en-US" sz="2400" dirty="0"/>
              <a:t>Increased productivity) </a:t>
            </a:r>
            <a:r>
              <a:rPr lang="el-GR" sz="2400" dirty="0" smtClean="0"/>
              <a:t>   Ευέλικτη </a:t>
            </a:r>
            <a:r>
              <a:rPr lang="el-GR" sz="2400" dirty="0"/>
              <a:t>διαχείριση της ανάπτυξης εφαρμογών (</a:t>
            </a:r>
            <a:r>
              <a:rPr lang="en-US" sz="2400" dirty="0"/>
              <a:t>Manageability </a:t>
            </a:r>
            <a:r>
              <a:rPr lang="en-US" sz="2400" dirty="0" smtClean="0"/>
              <a:t>in </a:t>
            </a:r>
            <a:r>
              <a:rPr lang="en-US" sz="2400" dirty="0"/>
              <a:t>application development)</a:t>
            </a:r>
          </a:p>
          <a:p>
            <a:endParaRPr lang="en-US" sz="2400" dirty="0"/>
          </a:p>
          <a:p>
            <a:r>
              <a:rPr lang="el-GR" sz="2400" dirty="0" smtClean="0"/>
              <a:t>Οι </a:t>
            </a:r>
            <a:r>
              <a:rPr lang="en-US" sz="2400" dirty="0"/>
              <a:t>Stored routines </a:t>
            </a:r>
            <a:r>
              <a:rPr lang="el-GR" sz="2400" dirty="0"/>
              <a:t>επιτρέπουν σε τμήματα της εφαρμογής </a:t>
            </a:r>
            <a:r>
              <a:rPr lang="el-GR" sz="2400" dirty="0" smtClean="0"/>
              <a:t>(</a:t>
            </a:r>
            <a:r>
              <a:rPr lang="en-US" sz="2400" dirty="0"/>
              <a:t>parts of application logic) </a:t>
            </a:r>
            <a:r>
              <a:rPr lang="el-GR" sz="2400" dirty="0"/>
              <a:t>να αποθηκευθούν στη βάση για </a:t>
            </a:r>
            <a:r>
              <a:rPr lang="el-GR" sz="2400" dirty="0" smtClean="0"/>
              <a:t>λόγους </a:t>
            </a:r>
            <a:r>
              <a:rPr lang="el-GR" sz="2400" dirty="0"/>
              <a:t>ασφαλείας και επίδοσης (</a:t>
            </a:r>
            <a:r>
              <a:rPr lang="en-US" sz="2400" dirty="0"/>
              <a:t>for security and performance </a:t>
            </a:r>
            <a:r>
              <a:rPr lang="en-US" sz="2400" dirty="0" smtClean="0"/>
              <a:t>Reasons</a:t>
            </a:r>
            <a:r>
              <a:rPr lang="en-US" sz="2400" dirty="0"/>
              <a:t>). </a:t>
            </a:r>
            <a:endParaRPr lang="el-GR" sz="2400" dirty="0" smtClean="0"/>
          </a:p>
          <a:p>
            <a:endParaRPr lang="en-US" sz="2400" dirty="0"/>
          </a:p>
          <a:p>
            <a:r>
              <a:rPr lang="el-GR" sz="2400" dirty="0" smtClean="0"/>
              <a:t>Οι </a:t>
            </a:r>
            <a:r>
              <a:rPr lang="el-GR" sz="2400" dirty="0"/>
              <a:t>ίδιες </a:t>
            </a:r>
            <a:r>
              <a:rPr lang="en-US" sz="2400" dirty="0"/>
              <a:t>routines </a:t>
            </a:r>
            <a:r>
              <a:rPr lang="el-GR" sz="2400" dirty="0"/>
              <a:t>διατίθενται για πολλαπλή χρήση (</a:t>
            </a:r>
            <a:r>
              <a:rPr lang="en-US" sz="2400" dirty="0"/>
              <a:t>for multi-use</a:t>
            </a:r>
            <a:r>
              <a:rPr lang="en-US" sz="2400" dirty="0" smtClean="0"/>
              <a:t>),</a:t>
            </a:r>
            <a:r>
              <a:rPr lang="el-GR" sz="2400" dirty="0" smtClean="0"/>
              <a:t> σε </a:t>
            </a:r>
            <a:r>
              <a:rPr lang="el-GR" sz="2400" dirty="0"/>
              <a:t>διαφορετικές συναλλαγές ή από πολλαπλά προγράμματα </a:t>
            </a:r>
            <a:r>
              <a:rPr lang="el-GR" sz="2400" dirty="0" smtClean="0"/>
              <a:t>(</a:t>
            </a:r>
            <a:r>
              <a:rPr lang="en-US" sz="2400" dirty="0"/>
              <a:t>by multiple programs).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7078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784985" y="1211263"/>
            <a:ext cx="5405438" cy="5087937"/>
            <a:chOff x="1695450" y="801688"/>
            <a:chExt cx="5405438" cy="5087937"/>
          </a:xfrm>
        </p:grpSpPr>
        <p:pic>
          <p:nvPicPr>
            <p:cNvPr id="30723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8188" y="865188"/>
              <a:ext cx="4960937" cy="5024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0724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7288" y="801688"/>
              <a:ext cx="1066800" cy="904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0725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2250" y="865188"/>
              <a:ext cx="1066800" cy="904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0726" name="Picture 6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4088" y="801688"/>
              <a:ext cx="1066800" cy="904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0727" name="Picture 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5450" y="865188"/>
              <a:ext cx="1066800" cy="904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sp>
        <p:nvSpPr>
          <p:cNvPr id="30728" name="8 - Ορθογώνιο"/>
          <p:cNvSpPr>
            <a:spLocks noChangeArrowheads="1"/>
          </p:cNvSpPr>
          <p:nvPr/>
        </p:nvSpPr>
        <p:spPr bwMode="auto">
          <a:xfrm>
            <a:off x="250825" y="6145213"/>
            <a:ext cx="11191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l-GR" sz="1400">
                <a:solidFill>
                  <a:schemeClr val="tx1"/>
                </a:solidFill>
                <a:latin typeface="Arial" charset="0"/>
              </a:rPr>
              <a:t>Martti Laiho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«Αποθήκευση» </a:t>
            </a:r>
            <a:r>
              <a:rPr lang="en-US" dirty="0"/>
              <a:t>stored </a:t>
            </a:r>
            <a:r>
              <a:rPr lang="en-US" dirty="0" smtClean="0"/>
              <a:t>procedures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38214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Triggers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“Triggers supplement the SQL constraints in enforcing data </a:t>
            </a:r>
            <a:r>
              <a:rPr lang="en-US" sz="2000" dirty="0" smtClean="0"/>
              <a:t>Integrity </a:t>
            </a:r>
            <a:r>
              <a:rPr lang="en-US" sz="2000" dirty="0"/>
              <a:t>and implementing business rules (North 1999).”</a:t>
            </a:r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sz="2000" dirty="0"/>
              <a:t>“In the chapter “When Not to Use Triggers” </a:t>
            </a:r>
            <a:r>
              <a:rPr lang="en-US" sz="2000" dirty="0" err="1"/>
              <a:t>Avi</a:t>
            </a:r>
            <a:r>
              <a:rPr lang="en-US" sz="2000" dirty="0"/>
              <a:t> </a:t>
            </a:r>
            <a:r>
              <a:rPr lang="en-US" sz="2000" dirty="0" err="1"/>
              <a:t>Silberschatz</a:t>
            </a:r>
            <a:r>
              <a:rPr lang="en-US" sz="2000" dirty="0"/>
              <a:t> et all </a:t>
            </a:r>
            <a:r>
              <a:rPr lang="en-US" sz="2000" dirty="0" smtClean="0"/>
              <a:t>(</a:t>
            </a:r>
            <a:r>
              <a:rPr lang="en-US" sz="2000" dirty="0"/>
              <a:t>2011) agrees that there are many good uses for triggers, </a:t>
            </a:r>
            <a:r>
              <a:rPr lang="en-US" sz="2000" dirty="0" smtClean="0"/>
              <a:t>but </a:t>
            </a:r>
            <a:r>
              <a:rPr lang="en-US" sz="2000" dirty="0"/>
              <a:t>developers should first consider alternative available </a:t>
            </a:r>
            <a:r>
              <a:rPr lang="en-US" sz="2000" dirty="0" smtClean="0"/>
              <a:t>technologies</a:t>
            </a:r>
            <a:r>
              <a:rPr lang="en-US" sz="2000" dirty="0"/>
              <a:t>, such as update/delete rules of foreign keys, </a:t>
            </a:r>
            <a:r>
              <a:rPr lang="en-US" sz="2000" dirty="0" smtClean="0"/>
              <a:t>materialized </a:t>
            </a:r>
            <a:r>
              <a:rPr lang="en-US" sz="2000" dirty="0"/>
              <a:t>views, and modern replication facilities instead of </a:t>
            </a:r>
          </a:p>
          <a:p>
            <a:pPr marL="0" indent="0">
              <a:buNone/>
            </a:pPr>
            <a:r>
              <a:rPr lang="en-US" sz="2000" dirty="0"/>
              <a:t>over-using triggers, - and when used “Triggers should be written </a:t>
            </a:r>
            <a:r>
              <a:rPr lang="en-US" sz="2000" dirty="0" smtClean="0"/>
              <a:t>with </a:t>
            </a:r>
            <a:r>
              <a:rPr lang="en-US" sz="2000" dirty="0"/>
              <a:t>great care”. Detecting trigger errors at runtime can be a </a:t>
            </a:r>
            <a:r>
              <a:rPr lang="en-US" sz="2000" dirty="0" smtClean="0"/>
              <a:t>really </a:t>
            </a:r>
            <a:r>
              <a:rPr lang="en-US" sz="2000" dirty="0"/>
              <a:t>challenging task.”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(</a:t>
            </a:r>
            <a:r>
              <a:rPr lang="en-US" sz="2000" dirty="0"/>
              <a:t>see Introduction to Procedural Extensions of SQL in Transactional Context )	</a:t>
            </a:r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pPr marL="0" indent="0">
              <a:buNone/>
            </a:pPr>
            <a:endParaRPr lang="el-G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50375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CREATE TRIGGER Syntax in </a:t>
            </a:r>
            <a:r>
              <a:rPr lang="en-US" sz="3600" dirty="0" err="1" smtClean="0"/>
              <a:t>mySQL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CREATE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[DEFINER = { user | CURRENT_USER }]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TRIGGER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trigger_name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trigger_time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trigger_event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tbl_name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FOR EACH ROW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trigger_order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trigger_body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trigger_time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{ BEFORE | AFTER }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trigger_event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{ INSERT | UPDATE | DELETE }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trigger_order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{ FOLLOWS | PRECEDES }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other_trigger_name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(see</a:t>
            </a:r>
            <a:r>
              <a:rPr lang="el-GR" dirty="0" smtClean="0"/>
              <a:t> </a:t>
            </a:r>
            <a:r>
              <a:rPr lang="en-US" dirty="0">
                <a:hlinkClick r:id="rId3"/>
              </a:rPr>
              <a:t>13.1.15 CREATE TRIGGER </a:t>
            </a:r>
            <a:r>
              <a:rPr lang="en-US" dirty="0" smtClean="0">
                <a:hlinkClick r:id="rId3"/>
              </a:rPr>
              <a:t>Syntax</a:t>
            </a:r>
            <a:r>
              <a:rPr lang="en-US" dirty="0" smtClean="0"/>
              <a:t>)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56290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2794" y="186896"/>
            <a:ext cx="5278411" cy="6484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74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548680"/>
            <a:ext cx="9036496" cy="38215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Πως ορίζεται η βάση </a:t>
            </a:r>
            <a:r>
              <a:rPr lang="el-GR" sz="20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δεδομένων</a:t>
            </a:r>
            <a:r>
              <a:rPr lang="en-US" sz="20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και οι </a:t>
            </a:r>
            <a:r>
              <a:rPr lang="el-GR" sz="2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πίνακές της.</a:t>
            </a:r>
            <a:endParaRPr lang="el-G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DROP DATABASE IF EXISTS training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l-G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DATABASE training;</a:t>
            </a:r>
            <a:endParaRPr lang="el-G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training;</a:t>
            </a:r>
            <a:endParaRPr lang="el-G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lecturer(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lecturer_id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(3), </a:t>
            </a:r>
            <a:endParaRPr lang="el-G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lecturer_surname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varchar(15),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lecturer_name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varchar(15), </a:t>
            </a:r>
            <a:endParaRPr lang="el-G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city varchar(15), salary decimal (8,2),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course_id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course_name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varchar(15));</a:t>
            </a:r>
            <a:endParaRPr lang="el-G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course(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course_id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course_name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varchar(50));</a:t>
            </a:r>
            <a:endParaRPr lang="el-G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7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278138"/>
            <a:ext cx="7200800" cy="5261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r>
              <a:rPr lang="el-GR" sz="24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Ορισμός </a:t>
            </a:r>
            <a:r>
              <a:rPr lang="en-US" sz="24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trigger</a:t>
            </a:r>
            <a:r>
              <a:rPr lang="el-GR" sz="24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για τη διαχείριση τιμής στήλης (</a:t>
            </a:r>
            <a:r>
              <a:rPr lang="en-US" sz="24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salary</a:t>
            </a:r>
            <a:r>
              <a:rPr lang="el-GR" sz="24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DROP TRIGGER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bi_lecturer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DELIMITER //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TRIGGER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bi_lecturer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BEFORE INSERT ON lecturer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EACH ROW</a:t>
            </a:r>
            <a:endParaRPr lang="el-GR" sz="16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Begin 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declare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name_l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set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name_l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length(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new.lecturer_name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set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new.salary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new.salary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new.salary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name_l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)/10;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DELIMITER ;</a:t>
            </a:r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2370" y="4282172"/>
            <a:ext cx="5930174" cy="2459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01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OC_template_updat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1692</TotalTime>
  <Words>1247</Words>
  <Application>Microsoft Office PowerPoint</Application>
  <PresentationFormat>On-screen Show (4:3)</PresentationFormat>
  <Paragraphs>198</Paragraphs>
  <Slides>22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ＭＳ Ｐゴシック</vt:lpstr>
      <vt:lpstr>Arial</vt:lpstr>
      <vt:lpstr>Calibri</vt:lpstr>
      <vt:lpstr>Courier New</vt:lpstr>
      <vt:lpstr>Times New Roman</vt:lpstr>
      <vt:lpstr>OC_template_updated</vt:lpstr>
      <vt:lpstr>Βάσεις Δεδομένων II</vt:lpstr>
      <vt:lpstr>Σκοπός &amp; Στόχος Μαθήματος</vt:lpstr>
      <vt:lpstr>Χρήση Stored procedures</vt:lpstr>
      <vt:lpstr>«Αποθήκευση» stored procedures</vt:lpstr>
      <vt:lpstr>Triggers</vt:lpstr>
      <vt:lpstr>CREATE TRIGGER Syntax in mySQL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Να πως δεν θα «βλέπαμε» την αλλοίωση του ποσού</vt:lpstr>
      <vt:lpstr>Σύγκριση δεδομένων</vt:lpstr>
      <vt:lpstr>Σημείωμα Αναφοράς</vt:lpstr>
      <vt:lpstr>Σημείωμα Χρήσης Έργων Τρίτων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Μαθήματος</dc:title>
  <dc:creator>opencourses@teiath.gr</dc:creator>
  <cp:lastModifiedBy>Christos</cp:lastModifiedBy>
  <cp:revision>307</cp:revision>
  <dcterms:created xsi:type="dcterms:W3CDTF">2013-03-04T13:35:19Z</dcterms:created>
  <dcterms:modified xsi:type="dcterms:W3CDTF">2019-04-02T15:32:14Z</dcterms:modified>
</cp:coreProperties>
</file>