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401" r:id="rId117"/>
    <p:sldId id="402" r:id="rId118"/>
    <p:sldId id="403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0E9BE-7CBA-4FBB-9E58-7F4EED824089}" type="datetimeFigureOut">
              <a:rPr lang="el-GR" smtClean="0"/>
              <a:pPr/>
              <a:t>20/6/2018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7D2E5-C0FD-4B45-BB7D-F78197F4F3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067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D812506-B992-4BF1-BE68-FF107FB3B82A}" type="slidenum">
              <a:rPr lang="el-GR" altLang="el-GR" sz="1000">
                <a:latin typeface="Arial" panose="020B0604020202020204" pitchFamily="34" charset="0"/>
              </a:rPr>
              <a:pPr/>
              <a:t>1</a:t>
            </a:fld>
            <a:endParaRPr lang="el-GR" altLang="el-GR" sz="10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3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A4AB18B6-DD00-46DA-BAEE-EC8E511FE391}" type="slidenum">
              <a:rPr lang="el-GR" altLang="el-GR" sz="1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Font typeface="Times New Roman" panose="02020603050405020304" pitchFamily="18" charset="0"/>
                <a:buNone/>
              </a:pPr>
              <a:t>109</a:t>
            </a:fld>
            <a:endParaRPr lang="el-GR" altLang="el-GR" sz="13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1020763" y="768350"/>
            <a:ext cx="50625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122884" name="Text Box 2"/>
          <p:cNvSpPr>
            <a:spLocks noGrp="1" noChangeArrowheads="1"/>
          </p:cNvSpPr>
          <p:nvPr>
            <p:ph type="body"/>
          </p:nvPr>
        </p:nvSpPr>
        <p:spPr>
          <a:xfrm>
            <a:off x="947738" y="4860925"/>
            <a:ext cx="5184775" cy="4678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98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27E273BD-DCD2-406E-ADB4-50315E9E980E}" type="slidenum">
              <a:rPr lang="el-GR" altLang="el-GR" sz="1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Font typeface="Times New Roman" panose="02020603050405020304" pitchFamily="18" charset="0"/>
                <a:buNone/>
              </a:pPr>
              <a:t>110</a:t>
            </a:fld>
            <a:endParaRPr lang="el-GR" altLang="el-GR" sz="13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1020763" y="768350"/>
            <a:ext cx="50625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124932" name="Text Box 2"/>
          <p:cNvSpPr>
            <a:spLocks noGrp="1" noChangeArrowheads="1"/>
          </p:cNvSpPr>
          <p:nvPr>
            <p:ph type="body"/>
          </p:nvPr>
        </p:nvSpPr>
        <p:spPr>
          <a:xfrm>
            <a:off x="947738" y="4860925"/>
            <a:ext cx="5184775" cy="4678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30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EF4149-F8BB-48FD-AEC5-F1139D75F6F3}" type="slidenum">
              <a:rPr lang="el-GR" altLang="el-GR" sz="1000">
                <a:latin typeface="Arial" panose="020B0604020202020204" pitchFamily="34" charset="0"/>
              </a:rPr>
              <a:pPr/>
              <a:t>112</a:t>
            </a:fld>
            <a:endParaRPr lang="el-GR" altLang="el-G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3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EE3C39-A098-47B0-B9D3-9849DAF70183}" type="slidenum">
              <a:rPr lang="el-GR" altLang="el-GR" sz="1000">
                <a:latin typeface="Arial" panose="020B0604020202020204" pitchFamily="34" charset="0"/>
              </a:rPr>
              <a:pPr/>
              <a:t>114</a:t>
            </a:fld>
            <a:endParaRPr lang="el-GR" altLang="el-G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389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4225AD-96FB-4D2E-A56F-7302CCD0A4E8}" type="slidenum">
              <a:rPr lang="el-GR" altLang="el-GR" sz="1000">
                <a:latin typeface="Arial" panose="020B0604020202020204" pitchFamily="34" charset="0"/>
              </a:rPr>
              <a:pPr/>
              <a:t>146</a:t>
            </a:fld>
            <a:endParaRPr lang="el-GR" altLang="el-G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473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80F183-15B5-48F6-A2A3-DEBF5BC5B34A}" type="slidenum">
              <a:rPr lang="el-GR" altLang="el-GR" sz="1000">
                <a:latin typeface="Arial" panose="020B0604020202020204" pitchFamily="34" charset="0"/>
              </a:rPr>
              <a:pPr/>
              <a:t>147</a:t>
            </a:fld>
            <a:endParaRPr lang="el-GR" altLang="el-GR" sz="1000">
              <a:latin typeface="Arial" panose="020B0604020202020204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08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38EAA-0708-4CD4-9D3F-90B14579DABB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98900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7D2E5-C0FD-4B45-BB7D-F78197F4F34E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375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0332EC-B27C-4169-9F47-49EF9676B8FA}" type="slidenum">
              <a:rPr lang="el-GR" altLang="el-GR" sz="1100">
                <a:latin typeface="Arial" panose="020B0604020202020204" pitchFamily="34" charset="0"/>
              </a:rPr>
              <a:pPr/>
              <a:t>30</a:t>
            </a:fld>
            <a:endParaRPr lang="el-GR" altLang="el-GR" sz="11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8" y="774700"/>
            <a:ext cx="6796087" cy="38242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27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04CD18-140E-4EAD-928A-413AD526FD82}" type="slidenum">
              <a:rPr lang="el-GR" altLang="el-GR" sz="1100">
                <a:latin typeface="Arial" panose="020B0604020202020204" pitchFamily="34" charset="0"/>
              </a:rPr>
              <a:pPr/>
              <a:t>31</a:t>
            </a:fld>
            <a:endParaRPr lang="el-GR" altLang="el-GR" sz="11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8" y="774700"/>
            <a:ext cx="6796087" cy="38242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71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0F74EA8-BE88-4A5F-88A8-DAE419489945}" type="slidenum">
              <a:rPr lang="el-GR" altLang="el-GR" sz="1100">
                <a:latin typeface="Arial" panose="020B0604020202020204" pitchFamily="34" charset="0"/>
              </a:rPr>
              <a:pPr/>
              <a:t>32</a:t>
            </a:fld>
            <a:endParaRPr lang="el-GR" altLang="el-GR" sz="11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8" y="774700"/>
            <a:ext cx="6796087" cy="38242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53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672BE6-AB5F-42AB-8658-E00C006428AC}" type="slidenum">
              <a:rPr lang="el-GR" altLang="el-GR" sz="1100">
                <a:latin typeface="Arial" panose="020B0604020202020204" pitchFamily="34" charset="0"/>
              </a:rPr>
              <a:pPr/>
              <a:t>33</a:t>
            </a:fld>
            <a:endParaRPr lang="el-GR" altLang="el-GR" sz="11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8" y="774700"/>
            <a:ext cx="6796087" cy="38242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68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28E8C8-8267-4AF0-A412-2B48CB3E37C4}" type="slidenum">
              <a:rPr lang="el-GR" altLang="el-GR" sz="1000">
                <a:latin typeface="Arial" panose="020B0604020202020204" pitchFamily="34" charset="0"/>
              </a:rPr>
              <a:pPr/>
              <a:t>52</a:t>
            </a:fld>
            <a:endParaRPr lang="el-GR" altLang="el-GR" sz="10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816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6250" algn="l"/>
                <a:tab pos="952500" algn="l"/>
                <a:tab pos="1428750" algn="l"/>
                <a:tab pos="1905000" algn="l"/>
                <a:tab pos="2382838" algn="l"/>
                <a:tab pos="2859088" algn="l"/>
                <a:tab pos="3335338" algn="l"/>
                <a:tab pos="3811588" algn="l"/>
                <a:tab pos="4287838" algn="l"/>
                <a:tab pos="4765675" algn="l"/>
                <a:tab pos="5241925" algn="l"/>
                <a:tab pos="5718175" algn="l"/>
                <a:tab pos="6194425" algn="l"/>
                <a:tab pos="6670675" algn="l"/>
                <a:tab pos="7148513" algn="l"/>
                <a:tab pos="7624763" algn="l"/>
                <a:tab pos="8101013" algn="l"/>
                <a:tab pos="8577263" algn="l"/>
                <a:tab pos="9055100" algn="l"/>
                <a:tab pos="95313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9B4B6F64-E39C-4CB0-AE30-DF9F83A0E37D}" type="slidenum">
              <a:rPr lang="el-GR" altLang="el-GR" sz="1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Font typeface="Times New Roman" panose="02020603050405020304" pitchFamily="18" charset="0"/>
                <a:buNone/>
              </a:pPr>
              <a:t>106</a:t>
            </a:fld>
            <a:endParaRPr lang="el-GR" altLang="el-GR" sz="13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1020763" y="768350"/>
            <a:ext cx="50625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118788" name="Text Box 2"/>
          <p:cNvSpPr>
            <a:spLocks noGrp="1" noChangeArrowheads="1"/>
          </p:cNvSpPr>
          <p:nvPr>
            <p:ph type="body"/>
          </p:nvPr>
        </p:nvSpPr>
        <p:spPr>
          <a:xfrm>
            <a:off x="947738" y="4860925"/>
            <a:ext cx="5184775" cy="4678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9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4D8F-DB55-46F8-A527-E4EE2276E432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826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B3CF-01FF-4139-8B3C-99E77F11D744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302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8F4-1C40-47F9-B965-8447F268D61D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056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914400" y="1714500"/>
            <a:ext cx="10363200" cy="41529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xmlns="" val="10106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11BE-A438-43D9-B97F-0C3A85F8031F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186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2BE-E0BC-4F0D-9C23-8C2FE6D27482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840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7AF-B34B-4D05-B77F-9EAFA73B29B5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61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C869-9A8B-4959-B795-9F1319E3EE3B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99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837A-005A-449C-BB97-6E15E387160A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027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3492-D87D-40E7-B51F-04344F80EE08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955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CDD1-F3DB-4F98-B1F6-BF7752EB1373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597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8BE4-50A9-4A66-8D70-5A4FF45CDE86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774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A928-3542-4CEE-A43B-7A2EE27A9D81}" type="datetime1">
              <a:rPr lang="el-GR" smtClean="0"/>
              <a:pPr/>
              <a:t>20/6/2018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D185-A321-44FB-8E2B-390332383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907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package" Target="../embeddings/____________Microsoft_Office_Word70.docx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package" Target="../embeddings/____________Microsoft_Office_Word71.docx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8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074"/>
          <p:cNvSpPr txBox="1">
            <a:spLocks noChangeArrowheads="1"/>
          </p:cNvSpPr>
          <p:nvPr/>
        </p:nvSpPr>
        <p:spPr bwMode="auto">
          <a:xfrm>
            <a:off x="3962400" y="1371600"/>
            <a:ext cx="5181600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l-G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16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>
                <a:latin typeface="Tahoma" panose="020B0604030504040204" pitchFamily="34" charset="0"/>
              </a:rPr>
              <a:t>Επανάληψη και λυμένα θέματα του μαθήματος «Βάσεις Δεδομένων ΙΙ» για τη διδασκαλία του στ</a:t>
            </a:r>
            <a:r>
              <a:rPr lang="en-US" altLang="el-GR">
                <a:latin typeface="Tahoma" panose="020B0604030504040204" pitchFamily="34" charset="0"/>
              </a:rPr>
              <a:t>o</a:t>
            </a:r>
            <a:r>
              <a:rPr lang="el-GR" altLang="el-GR">
                <a:latin typeface="Tahoma" panose="020B0604030504040204" pitchFamily="34" charset="0"/>
              </a:rPr>
              <a:t> Τμήμα Πληροφορικής του ΤΕΙ Αθήνας.</a:t>
            </a:r>
            <a:endParaRPr lang="en-US" altLang="el-GR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l-G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16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600" b="1">
                <a:cs typeface="Arial" panose="020B0604020202020204" pitchFamily="34" charset="0"/>
              </a:rPr>
              <a:t>Διδάσκων:</a:t>
            </a:r>
            <a:r>
              <a:rPr lang="el-GR" altLang="el-GR" sz="1600">
                <a:cs typeface="Arial" panose="020B0604020202020204" pitchFamily="34" charset="0"/>
              </a:rPr>
              <a:t>   </a:t>
            </a:r>
            <a:r>
              <a:rPr lang="el-GR" altLang="el-GR" sz="1600" b="1">
                <a:solidFill>
                  <a:srgbClr val="CC3300"/>
                </a:solidFill>
                <a:cs typeface="Arial" panose="020B0604020202020204" pitchFamily="34" charset="0"/>
              </a:rPr>
              <a:t>Χ. Σκουρλάς</a:t>
            </a:r>
            <a:r>
              <a:rPr lang="el-GR" altLang="el-GR" sz="1600">
                <a:cs typeface="Arial" panose="020B0604020202020204" pitchFamily="34" charset="0"/>
              </a:rPr>
              <a:t>,  </a:t>
            </a:r>
            <a:r>
              <a:rPr lang="en-US" altLang="el-GR" sz="1300">
                <a:cs typeface="Arial" panose="020B0604020202020204" pitchFamily="34" charset="0"/>
              </a:rPr>
              <a:t>cskourlas</a:t>
            </a:r>
            <a:r>
              <a:rPr lang="el-GR" altLang="el-GR" sz="1300">
                <a:cs typeface="Arial" panose="020B0604020202020204" pitchFamily="34" charset="0"/>
              </a:rPr>
              <a:t>@</a:t>
            </a:r>
            <a:r>
              <a:rPr lang="en-US" altLang="el-GR" sz="1300">
                <a:cs typeface="Arial" panose="020B0604020202020204" pitchFamily="34" charset="0"/>
              </a:rPr>
              <a:t>teiath</a:t>
            </a:r>
            <a:r>
              <a:rPr lang="el-GR" altLang="el-GR" sz="1300">
                <a:cs typeface="Arial" panose="020B0604020202020204" pitchFamily="34" charset="0"/>
              </a:rPr>
              <a:t>.</a:t>
            </a:r>
            <a:r>
              <a:rPr lang="en-US" altLang="el-GR" sz="1300">
                <a:cs typeface="Arial" panose="020B0604020202020204" pitchFamily="34" charset="0"/>
              </a:rPr>
              <a:t>gr</a:t>
            </a:r>
            <a:endParaRPr lang="en-US" altLang="el-GR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600">
                <a:cs typeface="Arial" panose="020B0604020202020204" pitchFamily="34" charset="0"/>
              </a:rPr>
              <a:t>                  </a:t>
            </a:r>
            <a:endParaRPr lang="en-US" altLang="el-GR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600">
                <a:cs typeface="Arial" panose="020B0604020202020204" pitchFamily="34" charset="0"/>
              </a:rPr>
              <a:t> </a:t>
            </a:r>
            <a:r>
              <a:rPr lang="el-GR" altLang="el-GR" sz="1600" b="1">
                <a:cs typeface="Arial" panose="020B0604020202020204" pitchFamily="34" charset="0"/>
              </a:rPr>
              <a:t>   </a:t>
            </a:r>
            <a:endParaRPr lang="el-GR" altLang="el-GR" sz="1600" b="1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l-GR" sz="1300" b="1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l-GR" sz="1300" b="1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300" b="1"/>
              <a:t> </a:t>
            </a:r>
            <a:r>
              <a:rPr lang="el-GR" altLang="el-GR" sz="1300" b="1">
                <a:cs typeface="Arial" panose="020B0604020202020204" pitchFamily="34" charset="0"/>
              </a:rPr>
              <a:t>20</a:t>
            </a:r>
            <a:r>
              <a:rPr lang="en-US" altLang="el-GR" sz="1300" b="1">
                <a:cs typeface="Arial" panose="020B0604020202020204" pitchFamily="34" charset="0"/>
              </a:rPr>
              <a:t>18</a:t>
            </a:r>
            <a:endParaRPr lang="el-GR" altLang="el-GR" sz="1300" b="1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1300">
              <a:latin typeface="Times New Roman" panose="02020603050405020304" pitchFamily="18" charset="0"/>
            </a:endParaRPr>
          </a:p>
        </p:txBody>
      </p:sp>
      <p:sp>
        <p:nvSpPr>
          <p:cNvPr id="4099" name="Rectangle 3075"/>
          <p:cNvSpPr>
            <a:spLocks noChangeArrowheads="1"/>
          </p:cNvSpPr>
          <p:nvPr/>
        </p:nvSpPr>
        <p:spPr bwMode="auto">
          <a:xfrm>
            <a:off x="4724400" y="6096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cs typeface="Arial" panose="020B0604020202020204" pitchFamily="34" charset="0"/>
              </a:rPr>
              <a:t>διδακτικές ενότητες</a:t>
            </a:r>
            <a:r>
              <a:rPr lang="en-US" altLang="el-GR" sz="2000" b="1">
                <a:cs typeface="Arial" panose="020B0604020202020204" pitchFamily="34" charset="0"/>
              </a:rPr>
              <a:t> </a:t>
            </a:r>
            <a:endParaRPr lang="el-GR" altLang="el-GR" sz="20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cs typeface="Arial" panose="020B0604020202020204" pitchFamily="34" charset="0"/>
              </a:rPr>
              <a:t>στις Βάσεις Δεδομένων</a:t>
            </a:r>
          </a:p>
        </p:txBody>
      </p:sp>
      <p:graphicFrame>
        <p:nvGraphicFramePr>
          <p:cNvPr id="4100" name="Object 3076"/>
          <p:cNvGraphicFramePr>
            <a:graphicFrameLocks noChangeAspect="1"/>
          </p:cNvGraphicFramePr>
          <p:nvPr/>
        </p:nvGraphicFramePr>
        <p:xfrm>
          <a:off x="1524001" y="838200"/>
          <a:ext cx="3228975" cy="762000"/>
        </p:xfrm>
        <a:graphic>
          <a:graphicData uri="http://schemas.openxmlformats.org/presentationml/2006/ole">
            <p:oleObj spid="_x0000_s1028" name="CorelPhotoPaint.Image.9" r:id="rId4" imgW="3228571" imgH="761703" progId="">
              <p:embed/>
            </p:oleObj>
          </a:graphicData>
        </a:graphic>
      </p:graphicFrame>
      <p:sp>
        <p:nvSpPr>
          <p:cNvPr id="4101" name="Line 3077"/>
          <p:cNvSpPr>
            <a:spLocks noChangeShapeType="1"/>
          </p:cNvSpPr>
          <p:nvPr/>
        </p:nvSpPr>
        <p:spPr bwMode="auto">
          <a:xfrm>
            <a:off x="3810000" y="1981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2" name="Line 3078"/>
          <p:cNvSpPr>
            <a:spLocks noChangeShapeType="1"/>
          </p:cNvSpPr>
          <p:nvPr/>
        </p:nvSpPr>
        <p:spPr bwMode="auto">
          <a:xfrm>
            <a:off x="3810000" y="3810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3" name="Line 3079"/>
          <p:cNvSpPr>
            <a:spLocks noChangeShapeType="1"/>
          </p:cNvSpPr>
          <p:nvPr/>
        </p:nvSpPr>
        <p:spPr bwMode="auto">
          <a:xfrm>
            <a:off x="7848600" y="1219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639" y="5949951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88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792162"/>
          </a:xfrm>
        </p:spPr>
        <p:txBody>
          <a:bodyPr/>
          <a:lstStyle/>
          <a:p>
            <a:r>
              <a:rPr lang="el-GR" altLang="el-GR" smtClean="0"/>
              <a:t>Σχέσεις -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472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en-US" sz="3400" dirty="0"/>
              <a:t>TABLE ACTORS: </a:t>
            </a:r>
            <a:endParaRPr lang="el-GR" sz="3400" dirty="0"/>
          </a:p>
          <a:p>
            <a:pPr>
              <a:defRPr/>
            </a:pPr>
            <a:r>
              <a:rPr lang="el-GR" sz="3400" dirty="0"/>
              <a:t> </a:t>
            </a:r>
            <a:r>
              <a:rPr lang="en-US" sz="3400" dirty="0"/>
              <a:t>ACTOR_NO --&gt; ACTOR_NAME</a:t>
            </a:r>
            <a:endParaRPr lang="el-GR" sz="3400" dirty="0"/>
          </a:p>
          <a:p>
            <a:pPr marL="0" indent="0">
              <a:buNone/>
              <a:defRPr/>
            </a:pPr>
            <a:r>
              <a:rPr lang="en-US" sz="3400" dirty="0"/>
              <a:t> TABLE CATEGORIES: </a:t>
            </a:r>
            <a:endParaRPr lang="el-GR" sz="3400" dirty="0"/>
          </a:p>
          <a:p>
            <a:pPr>
              <a:defRPr/>
            </a:pPr>
            <a:r>
              <a:rPr lang="el-GR" sz="3400" dirty="0"/>
              <a:t> </a:t>
            </a:r>
            <a:r>
              <a:rPr lang="en-US" sz="3400" dirty="0"/>
              <a:t>CATEGORY_NO --&gt; CATEGORY_NAME</a:t>
            </a:r>
            <a:endParaRPr lang="el-GR" sz="3400" dirty="0"/>
          </a:p>
          <a:p>
            <a:pPr>
              <a:defRPr/>
            </a:pPr>
            <a:r>
              <a:rPr lang="el-GR" sz="3400" dirty="0"/>
              <a:t> </a:t>
            </a:r>
            <a:r>
              <a:rPr lang="en-US" sz="3400" dirty="0"/>
              <a:t>CATEGORY_NO --&gt; NO_OF_FILMS </a:t>
            </a:r>
            <a:endParaRPr lang="el-GR" sz="3400" dirty="0"/>
          </a:p>
          <a:p>
            <a:pPr marL="0" indent="0">
              <a:buNone/>
              <a:defRPr/>
            </a:pPr>
            <a:r>
              <a:rPr lang="en-US" sz="3400" dirty="0"/>
              <a:t>TABLE FILMS: </a:t>
            </a:r>
            <a:endParaRPr lang="el-GR" sz="3400" dirty="0"/>
          </a:p>
          <a:p>
            <a:pPr>
              <a:defRPr/>
            </a:pPr>
            <a:r>
              <a:rPr lang="en-US" sz="3400" dirty="0"/>
              <a:t>FILM_NO --&gt; FILM_NAME</a:t>
            </a:r>
            <a:endParaRPr lang="el-GR" sz="3400" dirty="0"/>
          </a:p>
          <a:p>
            <a:pPr>
              <a:defRPr/>
            </a:pPr>
            <a:r>
              <a:rPr lang="en-US" sz="3400" dirty="0"/>
              <a:t>FILM_NO --&gt; CATEGORY_NO</a:t>
            </a:r>
            <a:endParaRPr lang="el-GR" sz="3400" dirty="0"/>
          </a:p>
          <a:p>
            <a:pPr>
              <a:defRPr/>
            </a:pPr>
            <a:r>
              <a:rPr lang="en-US" sz="3400" dirty="0"/>
              <a:t>FILM_NO --&gt; F_DATE</a:t>
            </a:r>
            <a:endParaRPr lang="el-GR" sz="3400" dirty="0"/>
          </a:p>
          <a:p>
            <a:pPr>
              <a:defRPr/>
            </a:pPr>
            <a:r>
              <a:rPr lang="en-US" sz="3400" dirty="0"/>
              <a:t>FILM_NO --&gt; NO_OF_FILMS</a:t>
            </a:r>
            <a:endParaRPr lang="el-GR" sz="3400" dirty="0"/>
          </a:p>
          <a:p>
            <a:pPr marL="0" indent="0">
              <a:buNone/>
              <a:defRPr/>
            </a:pPr>
            <a:r>
              <a:rPr lang="en-US" sz="3400" dirty="0"/>
              <a:t>TABLE FILM_SUBTITLES:</a:t>
            </a:r>
            <a:endParaRPr lang="el-GR" sz="3400" dirty="0"/>
          </a:p>
          <a:p>
            <a:pPr>
              <a:defRPr/>
            </a:pPr>
            <a:r>
              <a:rPr lang="en-US" sz="3400" dirty="0"/>
              <a:t>FILM_NO, LANGUAGE --&gt; </a:t>
            </a:r>
            <a:r>
              <a:rPr lang="el-GR" sz="3400" dirty="0"/>
              <a:t>θ</a:t>
            </a:r>
          </a:p>
          <a:p>
            <a:pPr marL="0" indent="0">
              <a:buNone/>
              <a:defRPr/>
            </a:pPr>
            <a:r>
              <a:rPr lang="en-US" sz="3400" dirty="0"/>
              <a:t>TABLE FILM_ACTORS:</a:t>
            </a:r>
            <a:endParaRPr lang="el-GR" sz="3400" dirty="0"/>
          </a:p>
          <a:p>
            <a:pPr>
              <a:defRPr/>
            </a:pPr>
            <a:r>
              <a:rPr lang="en-US" sz="3400" dirty="0"/>
              <a:t>FILM_NO, ACTOR_NO --&gt; </a:t>
            </a:r>
            <a:r>
              <a:rPr lang="el-GR" sz="3400" dirty="0"/>
              <a:t>θ</a:t>
            </a:r>
          </a:p>
          <a:p>
            <a:pPr marL="0" indent="0">
              <a:buNone/>
              <a:defRPr/>
            </a:pPr>
            <a:r>
              <a:rPr lang="en-US" sz="3400" dirty="0"/>
              <a:t> </a:t>
            </a:r>
            <a:endParaRPr lang="el-GR" sz="3400" dirty="0"/>
          </a:p>
          <a:p>
            <a:pPr>
              <a:defRPr/>
            </a:pPr>
            <a:r>
              <a:rPr lang="el-GR" sz="3400" b="1" dirty="0"/>
              <a:t>Απόδειξη της ΣΕ</a:t>
            </a:r>
            <a:r>
              <a:rPr lang="en-US" sz="3400" b="1" dirty="0"/>
              <a:t>: FILM_NO --&gt; CATEGORY_NAME</a:t>
            </a:r>
            <a:endParaRPr lang="el-GR" sz="3400" dirty="0"/>
          </a:p>
          <a:p>
            <a:pPr marL="0" indent="0">
              <a:buNone/>
              <a:defRPr/>
            </a:pPr>
            <a:r>
              <a:rPr lang="en-US" dirty="0"/>
              <a:t> </a:t>
            </a:r>
            <a:endParaRPr lang="el-GR" dirty="0"/>
          </a:p>
          <a:p>
            <a:pPr marL="0" indent="0">
              <a:buNone/>
              <a:defRPr/>
            </a:pP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76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1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6"/>
          <a:stretch>
            <a:fillRect/>
          </a:stretch>
        </p:blipFill>
        <p:spPr bwMode="auto">
          <a:xfrm>
            <a:off x="2424114" y="1025525"/>
            <a:ext cx="7343775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7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2208213" y="-1714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12643" name="Title 1"/>
          <p:cNvSpPr>
            <a:spLocks noGrp="1"/>
          </p:cNvSpPr>
          <p:nvPr>
            <p:ph type="title"/>
          </p:nvPr>
        </p:nvSpPr>
        <p:spPr>
          <a:xfrm>
            <a:off x="1751013" y="1989138"/>
            <a:ext cx="1320800" cy="2519362"/>
          </a:xfrm>
        </p:spPr>
        <p:txBody>
          <a:bodyPr/>
          <a:lstStyle/>
          <a:p>
            <a:endParaRPr lang="en-US" altLang="el-GR" smtClean="0"/>
          </a:p>
        </p:txBody>
      </p:sp>
      <p:sp>
        <p:nvSpPr>
          <p:cNvPr id="112644" name="Content Placeholder 2"/>
          <p:cNvSpPr>
            <a:spLocks noGrp="1"/>
          </p:cNvSpPr>
          <p:nvPr>
            <p:ph idx="1"/>
          </p:nvPr>
        </p:nvSpPr>
        <p:spPr>
          <a:xfrm>
            <a:off x="3648075" y="0"/>
            <a:ext cx="701675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DELIMITER //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CREATE PROCEDURE GetAuthorByCountry(IN countryName VARCHAR(255))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SELECT * 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FROM author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WHERE country = countryName;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END //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DELIMITER ;</a:t>
            </a:r>
            <a:endParaRPr lang="el-GR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CALL GetAuthorByCountry(‘GREECE'); </a:t>
            </a:r>
            <a:endParaRPr lang="el-GR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DELIMITER $$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CREATE PROCEDURE CountAuthorsByCountry(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IN AuthorCountry VARCHAR(25),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OUT total INT)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SELECT count(A_ID)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INTO total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FROM author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WHERE country = AuthorCountry;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END$$</a:t>
            </a: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DELIMITER ;</a:t>
            </a:r>
            <a:endParaRPr lang="el-GR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CALL CountAuthorsByCountry(‘GREECE',@total);</a:t>
            </a:r>
          </a:p>
          <a:p>
            <a:pPr marL="0" indent="0">
              <a:buNone/>
            </a:pPr>
            <a:endParaRPr lang="en-US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40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Select @total;</a:t>
            </a:r>
            <a:endParaRPr lang="el-GR" altLang="el-GR" sz="140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44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663700"/>
            <a:ext cx="7645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0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114691" name="Content Placeholder 4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76263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2400"/>
              <a:t>CALL GetAuthorByCountry('GREECE'); </a:t>
            </a:r>
            <a:endParaRPr lang="el-GR" altLang="el-GR" sz="2400"/>
          </a:p>
          <a:p>
            <a:pPr marL="0" indent="0">
              <a:buNone/>
            </a:pPr>
            <a:endParaRPr lang="el-GR" altLang="el-GR" sz="2400"/>
          </a:p>
        </p:txBody>
      </p:sp>
      <p:pic>
        <p:nvPicPr>
          <p:cNvPr id="11469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31976"/>
            <a:ext cx="70564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143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1974850" y="4149725"/>
            <a:ext cx="8229600" cy="1079500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2400"/>
              <a:t>CALL CountAuthorsByCountry('GREECE',@total);</a:t>
            </a:r>
            <a:endParaRPr lang="el-GR" altLang="el-GR" sz="2400"/>
          </a:p>
          <a:p>
            <a:pPr marL="0" indent="0">
              <a:buNone/>
            </a:pPr>
            <a:r>
              <a:rPr lang="en-US" altLang="el-GR" sz="2400"/>
              <a:t>Select @total;</a:t>
            </a:r>
            <a:endParaRPr lang="el-GR" altLang="el-GR" sz="2400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3"/>
            <a:ext cx="63357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80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993775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2000"/>
              <a:t>CALL CountAuthorsByCountry('GREECE',@total);</a:t>
            </a:r>
            <a:endParaRPr lang="el-GR" altLang="el-GR" sz="2000"/>
          </a:p>
          <a:p>
            <a:pPr marL="0" indent="0">
              <a:buNone/>
            </a:pPr>
            <a:r>
              <a:rPr lang="en-US" altLang="el-GR" sz="2000"/>
              <a:t>Select @total;</a:t>
            </a:r>
            <a:endParaRPr lang="el-GR" altLang="el-GR" sz="200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864" y="1985964"/>
            <a:ext cx="55768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3933825"/>
            <a:ext cx="6337300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CALL </a:t>
            </a:r>
            <a:r>
              <a:rPr lang="en-US" sz="2000" dirty="0" err="1"/>
              <a:t>CountAuthorsByCountry</a:t>
            </a:r>
            <a:r>
              <a:rPr lang="en-US" sz="2000" dirty="0"/>
              <a:t>('</a:t>
            </a:r>
            <a:r>
              <a:rPr lang="en-US" sz="2000" dirty="0" err="1"/>
              <a:t>UK',@total</a:t>
            </a:r>
            <a:r>
              <a:rPr lang="en-US" sz="2000" dirty="0"/>
              <a:t>);</a:t>
            </a:r>
            <a:endParaRPr lang="el-GR" sz="2000" dirty="0"/>
          </a:p>
          <a:p>
            <a:pPr>
              <a:defRPr/>
            </a:pPr>
            <a:r>
              <a:rPr lang="en-US" sz="2000" dirty="0"/>
              <a:t>Select @total AS TOTAL_BY_UK  FROM DUAL;</a:t>
            </a:r>
            <a:endParaRPr lang="el-GR" sz="2000" dirty="0"/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676" y="4676776"/>
            <a:ext cx="5553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01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mtClean="0"/>
              <a:t>Υλοποίηση stored procedures: functions και procedures </a:t>
            </a:r>
            <a:br>
              <a:rPr lang="en-US" altLang="el-GR" smtClean="0"/>
            </a:br>
            <a:endParaRPr lang="el-GR" altLang="el-GR" smtClean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338455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US" altLang="el-GR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CREATE TABLE myTrace ( t_no INT,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t_user CHAR(20),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t_date DATE,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t_time TIME,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t_proc VARCHAR(16), t_what VARCHAR(30));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altLang="el-GR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874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686800" cy="5400675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PROCEDURE myProc (IN p_no INT, IN p_in VARCHAR(30),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OUT p_out VARCHAR(30))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p_out=p_in;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myTrace (t_no, t_user, t_date, t_time, t_proc, t_what)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(p_no, current_user, current_date, current_time, 'myProc', p_in);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(MOD(p_no,2)=0) THEN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</a:pPr>
            <a:endParaRPr lang="el-GR" altLang="el-GR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39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92313" y="260350"/>
          <a:ext cx="7772400" cy="1733550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1870720"/>
                <a:gridCol w="1295400"/>
                <a:gridCol w="1295400"/>
                <a:gridCol w="1295400"/>
                <a:gridCol w="1295400"/>
              </a:tblGrid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T_no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T_user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T_date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T_time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T_proc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T_what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root@localhost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2018-05-29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16:24:35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Myproc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Hello2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root@localhost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2018-05-29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16:24:35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Myproc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Hello4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root@localhost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2018-05-29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16:24:35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Myproc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Hello6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0871" name="Rectangle 4"/>
          <p:cNvSpPr>
            <a:spLocks noChangeArrowheads="1"/>
          </p:cNvSpPr>
          <p:nvPr/>
        </p:nvSpPr>
        <p:spPr bwMode="auto">
          <a:xfrm>
            <a:off x="2209800" y="1989139"/>
            <a:ext cx="3543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l-GR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Δοκιμή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AUTOCOMMIT=0;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myProc(1, 'hello1', @p_out);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@p_out;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myProc(2, 'hello2', @p_out);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@p_out;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myProc(3, 'hello3', @p_out);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@p_out;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myProc(4, 'hello4', @p_out);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@p_out;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myProc(5, 'hello5', @p_out);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@p_out;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myProc(6, 'hello6', @p_out);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@p_out;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myProc(7, 'hello7', @p_out);</a:t>
            </a:r>
            <a:endParaRPr lang="el-GR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myTrace;</a:t>
            </a:r>
            <a:endParaRPr lang="en-US" altLang="el-GR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09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334851" y="365125"/>
            <a:ext cx="11018949" cy="1325563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Προσοχή! Δηλώσεις Commit, Roolback δεν επιτρέπονται σε stored functions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686800" cy="50403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2000"/>
              <a:t>-- </a:t>
            </a:r>
            <a:r>
              <a:rPr lang="en-US" altLang="el-GR" sz="2000"/>
              <a:t>The mySQL product DOES NOT allow COMMIT and ROLLBACK</a:t>
            </a:r>
            <a:r>
              <a:rPr lang="el-GR" altLang="el-GR" sz="2000"/>
              <a:t> </a:t>
            </a:r>
            <a:r>
              <a:rPr lang="en-US" altLang="el-GR" sz="2000"/>
              <a:t>statements in </a:t>
            </a:r>
            <a:endParaRPr lang="el-GR" altLang="el-GR" sz="2000"/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CREATE FUNCTION myFun (p_no INT, p_in VARCHAR(30))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RETURNS VARCHAR(30)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INSERT INTO myTrace (t_no, t_user, t_date, t_time, t_proc, t_what)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  VALUES (p_no, current_user, current_date, current_time, 'myProc', p_in);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IF (MOD(p_no,2)=0) THEN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RETURN p_in;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</a:pPr>
            <a:r>
              <a:rPr lang="en-US" altLang="el-GR" sz="150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r>
              <a:rPr lang="el-GR" altLang="el-GR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Η συνάρτηση δεν δημιουργείται και επιστρέφει σφάλμα,</a:t>
            </a:r>
          </a:p>
          <a:p>
            <a:pPr marL="0" indent="0">
              <a:buNone/>
            </a:pPr>
            <a:r>
              <a:rPr lang="en-US" altLang="el-GR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 1422(HY000): Explicit or implicit commit is not allowed in stored function or trigger</a:t>
            </a:r>
          </a:p>
          <a:p>
            <a:pPr marL="0" indent="0">
              <a:buNone/>
            </a:pPr>
            <a:endParaRPr lang="el-GR" altLang="el-GR" sz="15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615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Συναρτησιακές εξαρτήσεις και πίνακες (νέοι περιορισμοί)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Κατάργηση </a:t>
            </a:r>
            <a:r>
              <a:rPr lang="el-GR" dirty="0"/>
              <a:t>της ΣΕ</a:t>
            </a:r>
            <a:r>
              <a:rPr lang="en-US" dirty="0"/>
              <a:t>: FILM_NO --&gt; CATEGORY_NO</a:t>
            </a:r>
            <a:endParaRPr lang="el-GR" dirty="0"/>
          </a:p>
          <a:p>
            <a:pPr marL="0" indent="0">
              <a:buNone/>
              <a:defRPr/>
            </a:pPr>
            <a:r>
              <a:rPr lang="el-GR" dirty="0"/>
              <a:t>Αντικατάσταση με</a:t>
            </a:r>
            <a:r>
              <a:rPr lang="en-US" dirty="0"/>
              <a:t>: FILM_NO,  CATEGORY_NO --&gt; </a:t>
            </a:r>
            <a:r>
              <a:rPr lang="el-GR" dirty="0"/>
              <a:t>θ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  <a:endParaRPr lang="el-GR" dirty="0"/>
          </a:p>
          <a:p>
            <a:pPr marL="0" indent="0">
              <a:buNone/>
              <a:defRPr/>
            </a:pPr>
            <a:r>
              <a:rPr lang="en-US" dirty="0"/>
              <a:t>TABLE FILMS: </a:t>
            </a:r>
            <a:endParaRPr lang="el-GR" dirty="0"/>
          </a:p>
          <a:p>
            <a:pPr>
              <a:defRPr/>
            </a:pPr>
            <a:r>
              <a:rPr lang="en-US" dirty="0"/>
              <a:t>FILM_NO --&gt; FILM_NAME</a:t>
            </a:r>
            <a:endParaRPr lang="el-GR" dirty="0"/>
          </a:p>
          <a:p>
            <a:pPr>
              <a:defRPr/>
            </a:pPr>
            <a:r>
              <a:rPr lang="en-US" dirty="0"/>
              <a:t>FILM_NO --&gt; F_DATE</a:t>
            </a:r>
            <a:endParaRPr lang="el-GR" dirty="0"/>
          </a:p>
          <a:p>
            <a:pPr>
              <a:defRPr/>
            </a:pPr>
            <a:r>
              <a:rPr lang="en-US" dirty="0"/>
              <a:t>FILM_NO --&gt; NO_OF_FILMS</a:t>
            </a:r>
            <a:endParaRPr lang="el-GR" dirty="0"/>
          </a:p>
          <a:p>
            <a:pPr>
              <a:defRPr/>
            </a:pPr>
            <a:endParaRPr lang="el-GR" dirty="0"/>
          </a:p>
          <a:p>
            <a:pPr marL="0" indent="0">
              <a:buNone/>
              <a:defRPr/>
            </a:pPr>
            <a:r>
              <a:rPr lang="en-US" dirty="0"/>
              <a:t>TABLE FILMS_CATEGORIES:</a:t>
            </a:r>
            <a:endParaRPr lang="el-GR" dirty="0"/>
          </a:p>
          <a:p>
            <a:pPr>
              <a:defRPr/>
            </a:pPr>
            <a:r>
              <a:rPr lang="en-US" dirty="0"/>
              <a:t>FILM_NO,  CATEGORY_NO --&gt; </a:t>
            </a:r>
            <a:r>
              <a:rPr lang="el-GR" dirty="0"/>
              <a:t>θ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83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Cursors - </a:t>
            </a:r>
            <a:r>
              <a:rPr lang="el-GR" altLang="el-GR" smtClean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function to handle the cursor</a:t>
            </a:r>
            <a:r>
              <a:rPr lang="el-GR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739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686800" cy="50403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DATABASE training;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training;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course(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(50));</a:t>
            </a:r>
            <a:endParaRPr lang="en-US" altLang="el-GR" sz="17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city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salary decimal (8,2),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(1, 'DATABASE');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(2, 'WEB DEVELOPMENT');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(3, 'DATA MINING');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(4, 'SEMANTIC WEB');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COURSE;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city, salary,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altLang="el-GR" sz="17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(1, 'CHRIS', 'DATE', 'LONDON', 2000, 1), </a:t>
            </a:r>
            <a:endParaRPr lang="el-GR" altLang="el-GR" sz="17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 'GIO', 'WIEDERHOLD', 'ATHENS', 1500, 1), </a:t>
            </a:r>
            <a:endParaRPr lang="el-GR" altLang="el-GR" sz="17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'PETER', 'CHEN', 'ATHENS', 3500, 2), </a:t>
            </a:r>
            <a:endParaRPr lang="el-GR" altLang="el-GR" sz="17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 'JEFF', 'ULLMAN', 'ATHENS', 1700, 1), </a:t>
            </a:r>
            <a:endParaRPr lang="el-GR" altLang="el-GR" sz="17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(5,  'TED', 'CODD', 'ATHENS', 2500, 2);</a:t>
            </a: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altLang="el-GR" sz="17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lecturer;</a:t>
            </a:r>
            <a:endParaRPr lang="el-GR" alt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07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68413"/>
            <a:ext cx="36734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839" y="3789364"/>
            <a:ext cx="793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0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686800" cy="5040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// 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lecturer_list() RETURNS VARCHAR(255)                             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  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record_not_found INTEGER DEFAULT 0;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lecturer_name_var VARCHAR(150) DEFAULT "";                        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lecturer_surname_var VARCHAR(150) DEFAULT "";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lect_list VARCHAR(255) DEFAULT "";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my_cursor CURSOR FOR SELECT lecturer_name, lecturer_surname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lecturer;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CONTINUE HANDLER FOR NOT FOUND SET record_not_found = 1;        </a:t>
            </a:r>
          </a:p>
          <a:p>
            <a:pPr marL="0" indent="0">
              <a:buNone/>
            </a:pP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my_cursor;   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allLecturers: LOOP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FETCH my_cursor INTO lecturer_name_var, lecturer_surname_var;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record_not_found THEN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LEAVE allLecturers;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 IF;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lect_list = CONCAT(lect_list, lecturer_surname_var, ", ");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LOOP allLecturers;   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CLOSE my_cursor;   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SUBSTR(lect_list, 1, 70); </a:t>
            </a:r>
            <a:b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//   </a:t>
            </a:r>
            <a:endParaRPr lang="el-GR" altLang="el-GR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59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346200"/>
            <a:ext cx="7416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29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589213"/>
            <a:ext cx="5111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132100" name="Content Placeholder 2"/>
          <p:cNvSpPr>
            <a:spLocks noGrp="1"/>
          </p:cNvSpPr>
          <p:nvPr>
            <p:ph idx="1"/>
          </p:nvPr>
        </p:nvSpPr>
        <p:spPr>
          <a:xfrm>
            <a:off x="2209800" y="1147763"/>
            <a:ext cx="7772400" cy="4152900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DELIMITER ;  </a:t>
            </a:r>
          </a:p>
          <a:p>
            <a:pPr marL="0" indent="0"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-- Execute function</a:t>
            </a:r>
            <a:endParaRPr lang="el-GR" altLang="el-GR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>
                <a:latin typeface="Courier New" panose="02070309020205020404" pitchFamily="49" charset="0"/>
                <a:cs typeface="Courier New" panose="02070309020205020404" pitchFamily="49" charset="0"/>
              </a:rPr>
              <a:t>SELECT lecturer_list();</a:t>
            </a:r>
          </a:p>
          <a:p>
            <a:pPr marL="0" indent="0">
              <a:buNone/>
            </a:pPr>
            <a:endParaRPr lang="el-GR" altLang="el-GR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59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116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99245" y="-65290"/>
            <a:ext cx="8744755" cy="664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b="1" dirty="0" smtClean="0">
              <a:effectLst/>
              <a:highlight>
                <a:srgbClr val="FFFF00"/>
              </a:highlight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400" b="1" dirty="0" smtClean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Διαχείριση </a:t>
            </a:r>
            <a:r>
              <a:rPr lang="en-US" sz="1400" b="1" dirty="0" smtClean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Cursor </a:t>
            </a:r>
            <a:r>
              <a:rPr lang="el-GR" sz="1400" b="1" dirty="0" smtClean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χρήση </a:t>
            </a:r>
            <a:r>
              <a:rPr lang="en-US" sz="1400" b="1" dirty="0" smtClean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 βάσης δεδομένων παραγγελιών.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table orders (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order_num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null, 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custno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null, 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odate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datetime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DEFAULT now(), total 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(10), primary key(</a:t>
            </a:r>
            <a:r>
              <a:rPr lang="en-US" sz="14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order_num</a:t>
            </a: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(1,1,current_timestamp,1000);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(2,1,current_timestamp,5000);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(3,2,current_timestamp,6000);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(4,1,current_timestamp,7000);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(5,4,current_timestamp,1000);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(6,3,current_timestamp,2000);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(7,2,current_timestamp,4000);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(8,1,current_timestamp,6000);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(9,1,current_timestamp,3000);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values (10,2,current_timestamp,7000);</a:t>
            </a:r>
          </a:p>
          <a:p>
            <a:r>
              <a:rPr lang="en-US" sz="1400" dirty="0" smtClean="0"/>
              <a:t>CREATE </a:t>
            </a:r>
            <a:r>
              <a:rPr lang="en-US" sz="1400" dirty="0"/>
              <a:t>TABLE temp(</a:t>
            </a:r>
            <a:r>
              <a:rPr lang="en-US" sz="1400" dirty="0" err="1"/>
              <a:t>t_num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NOT NULL </a:t>
            </a:r>
            <a:r>
              <a:rPr lang="en-US" sz="1400" dirty="0" err="1"/>
              <a:t>auto_increment</a:t>
            </a:r>
            <a:r>
              <a:rPr lang="en-US" sz="1400" dirty="0"/>
              <a:t>, </a:t>
            </a:r>
            <a:endParaRPr lang="el-GR" sz="1400" dirty="0"/>
          </a:p>
          <a:p>
            <a:r>
              <a:rPr lang="en-US" sz="1400" dirty="0"/>
              <a:t>      </a:t>
            </a:r>
            <a:r>
              <a:rPr lang="en-US" sz="1400" dirty="0" err="1"/>
              <a:t>orderno</a:t>
            </a:r>
            <a:r>
              <a:rPr lang="en-US" sz="1400" dirty="0"/>
              <a:t> INT, total INT, PRIMARY KEY(</a:t>
            </a:r>
            <a:r>
              <a:rPr lang="en-US" sz="1400" dirty="0" err="1"/>
              <a:t>t_num</a:t>
            </a:r>
            <a:r>
              <a:rPr lang="en-US" sz="1400" dirty="0"/>
              <a:t>));</a:t>
            </a:r>
            <a:endParaRPr lang="el-GR" sz="1400" dirty="0"/>
          </a:p>
          <a:p>
            <a:r>
              <a:rPr lang="en-US" sz="1400" dirty="0"/>
              <a:t> </a:t>
            </a:r>
            <a:endParaRPr lang="el-GR" sz="1400" dirty="0"/>
          </a:p>
          <a:p>
            <a:r>
              <a:rPr lang="el-GR" sz="1400" b="1" dirty="0"/>
              <a:t>Η </a:t>
            </a:r>
            <a:r>
              <a:rPr lang="en-US" sz="1400" b="1" dirty="0"/>
              <a:t>procedure </a:t>
            </a:r>
            <a:r>
              <a:rPr lang="en-US" sz="1400" b="1" dirty="0" err="1"/>
              <a:t>processorders</a:t>
            </a:r>
            <a:r>
              <a:rPr lang="el-GR" sz="1400" b="1" dirty="0"/>
              <a:t> βρίσκει όλες τις παραγγελίες με συνολικό ποσό μεγαλύτερο των 3500 ευρώ και ενημερώνει σχετικά έναν πίνακα με όνομα </a:t>
            </a:r>
            <a:r>
              <a:rPr lang="en-US" sz="1400" b="1" dirty="0"/>
              <a:t>temp</a:t>
            </a:r>
            <a:r>
              <a:rPr lang="el-GR" sz="1400" b="1" dirty="0"/>
              <a:t>.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785611" y="84190"/>
            <a:ext cx="933718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CREATE PROCEDURE </a:t>
            </a:r>
            <a:r>
              <a:rPr lang="en-US" sz="1400" dirty="0" err="1" smtClean="0"/>
              <a:t>processorders</a:t>
            </a:r>
            <a:r>
              <a:rPr lang="en-US" sz="1400" dirty="0" smtClean="0"/>
              <a:t>()</a:t>
            </a:r>
          </a:p>
          <a:p>
            <a:r>
              <a:rPr lang="en-US" sz="1400" dirty="0" smtClean="0"/>
              <a:t>BEGIN</a:t>
            </a:r>
          </a:p>
          <a:p>
            <a:r>
              <a:rPr lang="en-US" sz="1400" dirty="0" smtClean="0"/>
              <a:t>   -- Declare local variables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DECLARE done BOOLEAN DEFAULT 0; -- FALSE, NOT DONE</a:t>
            </a:r>
          </a:p>
          <a:p>
            <a:r>
              <a:rPr lang="en-US" sz="1400" dirty="0" smtClean="0"/>
              <a:t>   DECLARE </a:t>
            </a:r>
            <a:r>
              <a:rPr lang="en-US" sz="1400" dirty="0" err="1" smtClean="0"/>
              <a:t>o_num</a:t>
            </a:r>
            <a:r>
              <a:rPr lang="en-US" sz="1400" dirty="0" smtClean="0"/>
              <a:t> INT; -- FETCH is used to retrieve the current </a:t>
            </a:r>
            <a:r>
              <a:rPr lang="en-US" sz="1400" dirty="0" err="1" smtClean="0"/>
              <a:t>order_num</a:t>
            </a:r>
            <a:endParaRPr lang="en-US" sz="1400" dirty="0" smtClean="0"/>
          </a:p>
          <a:p>
            <a:r>
              <a:rPr lang="en-US" sz="1400" dirty="0" smtClean="0"/>
              <a:t>                  -- into the declared variable named </a:t>
            </a:r>
            <a:r>
              <a:rPr lang="en-US" sz="1400" dirty="0" err="1" smtClean="0"/>
              <a:t>o_num</a:t>
            </a:r>
            <a:endParaRPr lang="en-US" sz="1400" dirty="0" smtClean="0"/>
          </a:p>
          <a:p>
            <a:r>
              <a:rPr lang="en-US" sz="1400" dirty="0" smtClean="0"/>
              <a:t>   DECLARE </a:t>
            </a:r>
            <a:r>
              <a:rPr lang="en-US" sz="1400" dirty="0" err="1" smtClean="0"/>
              <a:t>o_total</a:t>
            </a:r>
            <a:r>
              <a:rPr lang="en-US" sz="1400" dirty="0" smtClean="0"/>
              <a:t> INT; -- FETCH is used to retrieve the current total </a:t>
            </a:r>
          </a:p>
          <a:p>
            <a:r>
              <a:rPr lang="en-US" sz="1400" dirty="0" smtClean="0"/>
              <a:t>                  -- into the declared variable named </a:t>
            </a:r>
            <a:r>
              <a:rPr lang="en-US" sz="1400" dirty="0" err="1" smtClean="0"/>
              <a:t>o_total</a:t>
            </a:r>
            <a:endParaRPr lang="en-US" sz="1400" dirty="0" smtClean="0"/>
          </a:p>
          <a:p>
            <a:r>
              <a:rPr lang="en-US" sz="1400" dirty="0" smtClean="0"/>
              <a:t>   -- Declare the cursor</a:t>
            </a:r>
          </a:p>
          <a:p>
            <a:r>
              <a:rPr lang="en-US" sz="1400" dirty="0" smtClean="0"/>
              <a:t>   DECLARE </a:t>
            </a:r>
            <a:r>
              <a:rPr lang="en-US" sz="1400" dirty="0" err="1" smtClean="0"/>
              <a:t>ordernumbers</a:t>
            </a:r>
            <a:r>
              <a:rPr lang="en-US" sz="1400" dirty="0" smtClean="0"/>
              <a:t> CURSOR</a:t>
            </a:r>
          </a:p>
          <a:p>
            <a:r>
              <a:rPr lang="en-US" sz="1400" dirty="0" smtClean="0"/>
              <a:t>   FOR SELECT </a:t>
            </a:r>
            <a:r>
              <a:rPr lang="en-US" sz="1400" dirty="0" err="1" smtClean="0"/>
              <a:t>order_num</a:t>
            </a:r>
            <a:r>
              <a:rPr lang="en-US" sz="1400" dirty="0" smtClean="0"/>
              <a:t>, total FROM orders;</a:t>
            </a:r>
          </a:p>
          <a:p>
            <a:r>
              <a:rPr lang="en-US" sz="1400" dirty="0" smtClean="0"/>
              <a:t>   -- Declare continue handler</a:t>
            </a:r>
          </a:p>
          <a:p>
            <a:r>
              <a:rPr lang="en-US" sz="1400" dirty="0" smtClean="0"/>
              <a:t>   DECLARE EXIT HANDLER FOR SQLSTATE '02000' SET done=1;</a:t>
            </a:r>
          </a:p>
          <a:p>
            <a:r>
              <a:rPr lang="en-US" sz="1400" dirty="0" smtClean="0"/>
              <a:t>-- when SQLSTATE '02000' occurs, then SET done=1</a:t>
            </a:r>
          </a:p>
          <a:p>
            <a:r>
              <a:rPr lang="en-US" sz="1400" dirty="0" smtClean="0"/>
              <a:t>-- SQLSTATE '02000' is a not found condition</a:t>
            </a:r>
          </a:p>
          <a:p>
            <a:r>
              <a:rPr lang="en-US" sz="1400" dirty="0" smtClean="0"/>
              <a:t>   -- Open the cursor</a:t>
            </a:r>
          </a:p>
          <a:p>
            <a:r>
              <a:rPr lang="en-US" sz="1400" dirty="0" smtClean="0"/>
              <a:t>   OPEN </a:t>
            </a:r>
            <a:r>
              <a:rPr lang="en-US" sz="1400" dirty="0" err="1" smtClean="0"/>
              <a:t>ordernumbers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-- Loop through all rows</a:t>
            </a:r>
          </a:p>
          <a:p>
            <a:r>
              <a:rPr lang="en-US" sz="1400" dirty="0" smtClean="0"/>
              <a:t>   REPEAT</a:t>
            </a:r>
          </a:p>
          <a:p>
            <a:r>
              <a:rPr lang="en-US" sz="1400" dirty="0" smtClean="0"/>
              <a:t>      -- Get order number and total </a:t>
            </a:r>
          </a:p>
          <a:p>
            <a:r>
              <a:rPr lang="en-US" sz="1400" dirty="0" smtClean="0"/>
              <a:t>      FETCH </a:t>
            </a:r>
            <a:r>
              <a:rPr lang="en-US" sz="1400" dirty="0" err="1" smtClean="0"/>
              <a:t>ordernumbers</a:t>
            </a:r>
            <a:r>
              <a:rPr lang="en-US" sz="1400" dirty="0" smtClean="0"/>
              <a:t> INTO </a:t>
            </a:r>
            <a:r>
              <a:rPr lang="en-US" sz="1400" dirty="0" err="1" smtClean="0"/>
              <a:t>o_num</a:t>
            </a:r>
            <a:r>
              <a:rPr lang="en-US" sz="1400" dirty="0" smtClean="0"/>
              <a:t>, </a:t>
            </a:r>
            <a:r>
              <a:rPr lang="en-US" sz="1400" dirty="0" err="1" smtClean="0"/>
              <a:t>o_total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IF </a:t>
            </a:r>
            <a:r>
              <a:rPr lang="en-US" sz="1400" dirty="0" err="1" smtClean="0"/>
              <a:t>o_total</a:t>
            </a:r>
            <a:r>
              <a:rPr lang="en-US" sz="1400" dirty="0" smtClean="0"/>
              <a:t>&gt;3500 THEN</a:t>
            </a:r>
          </a:p>
          <a:p>
            <a:r>
              <a:rPr lang="en-US" sz="1400" dirty="0" smtClean="0"/>
              <a:t>          INSERT INTO temp(</a:t>
            </a:r>
            <a:r>
              <a:rPr lang="en-US" sz="1400" dirty="0" err="1" smtClean="0"/>
              <a:t>orderno</a:t>
            </a:r>
            <a:r>
              <a:rPr lang="en-US" sz="1400" dirty="0" smtClean="0"/>
              <a:t>, total) VALUES(</a:t>
            </a:r>
            <a:r>
              <a:rPr lang="en-US" sz="1400" dirty="0" err="1" smtClean="0"/>
              <a:t>o_num</a:t>
            </a:r>
            <a:r>
              <a:rPr lang="en-US" sz="1400" dirty="0" smtClean="0"/>
              <a:t>, </a:t>
            </a:r>
            <a:r>
              <a:rPr lang="en-US" sz="1400" dirty="0" err="1" smtClean="0"/>
              <a:t>o_total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    END IF;</a:t>
            </a:r>
          </a:p>
          <a:p>
            <a:r>
              <a:rPr lang="en-US" sz="1400" dirty="0" smtClean="0"/>
              <a:t>   -- End of loop</a:t>
            </a:r>
          </a:p>
          <a:p>
            <a:r>
              <a:rPr lang="en-US" sz="1400" dirty="0" smtClean="0"/>
              <a:t>   UNTIL done END REPEAT;</a:t>
            </a:r>
          </a:p>
          <a:p>
            <a:r>
              <a:rPr lang="en-US" sz="1400" dirty="0" smtClean="0"/>
              <a:t>   -- Close the cursor</a:t>
            </a:r>
          </a:p>
          <a:p>
            <a:r>
              <a:rPr lang="en-US" sz="1400" dirty="0" smtClean="0"/>
              <a:t>   CLOSE </a:t>
            </a:r>
            <a:r>
              <a:rPr lang="en-US" sz="1400" dirty="0" err="1" smtClean="0"/>
              <a:t>ordernumbers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END;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091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/>
          </a:bodyPr>
          <a:lstStyle/>
          <a:p>
            <a:r>
              <a:rPr lang="en-US" sz="2800" dirty="0"/>
              <a:t>CALL </a:t>
            </a:r>
            <a:r>
              <a:rPr lang="en-US" sz="2800" dirty="0" err="1"/>
              <a:t>processorders</a:t>
            </a:r>
            <a:r>
              <a:rPr lang="en-US" sz="2800" dirty="0"/>
              <a:t>();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/>
              <a:t>SELECT * FROM temp;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118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6302588"/>
              </p:ext>
            </p:extLst>
          </p:nvPr>
        </p:nvGraphicFramePr>
        <p:xfrm>
          <a:off x="1263203" y="2531106"/>
          <a:ext cx="6889124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711817"/>
                <a:gridCol w="2356834"/>
                <a:gridCol w="28204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T_num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Orderno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0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817688" y="258764"/>
          <a:ext cx="9607550" cy="4770437"/>
        </p:xfrm>
        <a:graphic>
          <a:graphicData uri="http://schemas.openxmlformats.org/presentationml/2006/ole">
            <p:oleObj spid="_x0000_s54276" name="Document" r:id="rId3" imgW="5272095" imgH="2617827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63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47851" y="260351"/>
            <a:ext cx="8640763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DROP DATABASE MYTHICAL_FILMS;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DATABASE MYTHICAL_FILMS;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MYTHICAL_FILMS;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TABLE ACTORS(ACTOR_NO INT AUTO_INCREMENT NOT NULL,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ACTOR_NAME VARCHAR(45),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PRIMARY KEY(ACTOR_NO));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TABLE CATEGORIES(CATEGORY_NO INT AUTO_INCREMENT NOT NULL,   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CATEGORY_NAME VARCHAR(45), NO_OF_FILMS INT 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PRIMARY KEY(CATEGORY_NO));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TABLE FILMS(FILM_NO INT AUTO_INCREMENT NOT NULL, 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FILM_NAME VARCHAR(45), CATEGORY_NO INT, F_DATE DATE,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PRIMARY KEY(FILM_NO), 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FOREIGN KEY(CATEGORY_NO) REFERENCES CATEGORIES(CATEGORY_NO));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TABLE FILM_SUBTITLES(FILM_NO INT NOT NULL, 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LANGUAGE VARCHAR(45) NOT NULL,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PRIMARY KEY(FILM_NO,LANGUAGE),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FOREIGN KEY (FILM_NO) REFERENCES FILMS(FILM_NO));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TABLE FILM_ACTORS(FILM_NO INT NOT NULL, ACTOR_NO INT NOT NULL,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PRIMARY KEY(FILM_NO,ACTOR_NO),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FOREIGN KEY(FILM_NO) REFERENCES FILMS(FILM_NO),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FOREIGN KEY(ACTOR_NO) REFERENCES ACTORS (ACTOR_NO));</a:t>
            </a:r>
            <a:endParaRPr lang="el-GR" altLang="el-GR" sz="16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29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2063750" y="1557339"/>
          <a:ext cx="8343900" cy="1533525"/>
        </p:xfrm>
        <a:graphic>
          <a:graphicData uri="http://schemas.openxmlformats.org/presentationml/2006/ole">
            <p:oleObj spid="_x0000_s55300" name="Document" r:id="rId3" imgW="5718083" imgH="105119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65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741489" y="1557339"/>
          <a:ext cx="8353425" cy="3394075"/>
        </p:xfrm>
        <a:graphic>
          <a:graphicData uri="http://schemas.openxmlformats.org/presentationml/2006/ole">
            <p:oleObj spid="_x0000_s56324" name="Document" r:id="rId3" imgW="5707467" imgH="2322984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117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4"/>
          <p:cNvGraphicFramePr>
            <a:graphicFrameLocks noChangeAspect="1"/>
          </p:cNvGraphicFramePr>
          <p:nvPr/>
        </p:nvGraphicFramePr>
        <p:xfrm>
          <a:off x="1855788" y="725488"/>
          <a:ext cx="8386762" cy="5422900"/>
        </p:xfrm>
        <a:graphic>
          <a:graphicData uri="http://schemas.openxmlformats.org/presentationml/2006/ole">
            <p:oleObj spid="_x0000_s57348" name="Document" r:id="rId3" imgW="5697433" imgH="3695629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8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4"/>
          <p:cNvGraphicFramePr>
            <a:graphicFrameLocks noChangeAspect="1"/>
          </p:cNvGraphicFramePr>
          <p:nvPr/>
        </p:nvGraphicFramePr>
        <p:xfrm>
          <a:off x="1919288" y="620714"/>
          <a:ext cx="9290050" cy="2859087"/>
        </p:xfrm>
        <a:graphic>
          <a:graphicData uri="http://schemas.openxmlformats.org/presentationml/2006/ole">
            <p:oleObj spid="_x0000_s58372" name="Document" r:id="rId3" imgW="5703226" imgH="1755517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97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3038475" y="512764"/>
          <a:ext cx="6116638" cy="5832475"/>
        </p:xfrm>
        <a:graphic>
          <a:graphicData uri="http://schemas.openxmlformats.org/presentationml/2006/ole">
            <p:oleObj spid="_x0000_s59396" name="Έγγραφο" r:id="rId3" imgW="6117372" imgH="5832874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16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2346325" y="473075"/>
          <a:ext cx="7042150" cy="6216650"/>
        </p:xfrm>
        <a:graphic>
          <a:graphicData uri="http://schemas.openxmlformats.org/presentationml/2006/ole">
            <p:oleObj spid="_x0000_s60420" name="Έγγραφο" r:id="rId3" imgW="6119891" imgH="5405569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32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239963" y="1417638"/>
          <a:ext cx="7924800" cy="3733800"/>
        </p:xfrm>
        <a:graphic>
          <a:graphicData uri="http://schemas.openxmlformats.org/presentationml/2006/ole">
            <p:oleObj spid="_x0000_s61444" name="Έγγραφο" r:id="rId3" imgW="6119891" imgH="2891418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75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3359151" y="120650"/>
          <a:ext cx="4968875" cy="6523038"/>
        </p:xfrm>
        <a:graphic>
          <a:graphicData uri="http://schemas.openxmlformats.org/presentationml/2006/ole">
            <p:oleObj spid="_x0000_s62468" name="Έγγραφο" r:id="rId3" imgW="6117372" imgH="803167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42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2405064" y="908051"/>
          <a:ext cx="7146925" cy="4881563"/>
        </p:xfrm>
        <a:graphic>
          <a:graphicData uri="http://schemas.openxmlformats.org/presentationml/2006/ole">
            <p:oleObj spid="_x0000_s63492" name="Έγγραφο" r:id="rId3" imgW="6119891" imgH="4176572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12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3"/>
          <p:cNvGraphicFramePr>
            <a:graphicFrameLocks noChangeAspect="1"/>
          </p:cNvGraphicFramePr>
          <p:nvPr/>
        </p:nvGraphicFramePr>
        <p:xfrm>
          <a:off x="3359151" y="239714"/>
          <a:ext cx="5400675" cy="6294437"/>
        </p:xfrm>
        <a:graphic>
          <a:graphicData uri="http://schemas.openxmlformats.org/presentationml/2006/ole">
            <p:oleObj spid="_x0000_s64516" name="Έγγραφο" r:id="rId3" imgW="6117372" imgH="7128828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918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96838"/>
            <a:ext cx="860425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TRIGGER INSERT_FILM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BEFORE INSERT ON FILMS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EACH ROW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UPDATE CATEGORIES 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NO_OF_FILMS=IFNULL(NO_OF_FILMS,0)+1 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NEW.CATEGORY_NO=CATEGORIES.CATEGORY_NO;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TRIGGER DELETE_FILM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AFTER DELETE ON FILMS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EACH ROW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UPDATE CATEGORIES 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NO_OF_FILMS=IFNULL(NO_OF_FILMS,0)-1 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OLD.CATEGORY_NO=CATEGORIES.CATEGORY_NO;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721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2505075" y="908050"/>
          <a:ext cx="6904038" cy="4845050"/>
        </p:xfrm>
        <a:graphic>
          <a:graphicData uri="http://schemas.openxmlformats.org/presentationml/2006/ole">
            <p:oleObj spid="_x0000_s65540" name="Έγγραφο" r:id="rId3" imgW="6117372" imgH="4293208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49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Object 3"/>
          <p:cNvGraphicFramePr>
            <a:graphicFrameLocks noChangeAspect="1"/>
          </p:cNvGraphicFramePr>
          <p:nvPr/>
        </p:nvGraphicFramePr>
        <p:xfrm>
          <a:off x="2171700" y="1125539"/>
          <a:ext cx="7359650" cy="4319587"/>
        </p:xfrm>
        <a:graphic>
          <a:graphicData uri="http://schemas.openxmlformats.org/presentationml/2006/ole">
            <p:oleObj spid="_x0000_s66564" name="Έγγραφο" r:id="rId3" imgW="6117372" imgH="359051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24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3038475" y="273050"/>
          <a:ext cx="6116638" cy="6313488"/>
        </p:xfrm>
        <a:graphic>
          <a:graphicData uri="http://schemas.openxmlformats.org/presentationml/2006/ole">
            <p:oleObj spid="_x0000_s67588" name="Έγγραφο" r:id="rId3" imgW="6117372" imgH="631273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18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4"/>
          <p:cNvGraphicFramePr>
            <a:graphicFrameLocks noChangeAspect="1"/>
          </p:cNvGraphicFramePr>
          <p:nvPr/>
        </p:nvGraphicFramePr>
        <p:xfrm>
          <a:off x="1997075" y="473076"/>
          <a:ext cx="8686800" cy="4492625"/>
        </p:xfrm>
        <a:graphic>
          <a:graphicData uri="http://schemas.openxmlformats.org/presentationml/2006/ole">
            <p:oleObj spid="_x0000_s68612" name="Document" r:id="rId3" imgW="5647522" imgH="2937597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867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1787525" y="1557338"/>
          <a:ext cx="8286750" cy="3600450"/>
        </p:xfrm>
        <a:graphic>
          <a:graphicData uri="http://schemas.openxmlformats.org/presentationml/2006/ole">
            <p:oleObj spid="_x0000_s69636" name="Έγγραφο" r:id="rId3" imgW="6117372" imgH="265778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3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3792539" y="503238"/>
          <a:ext cx="4967287" cy="6311900"/>
        </p:xfrm>
        <a:graphic>
          <a:graphicData uri="http://schemas.openxmlformats.org/presentationml/2006/ole">
            <p:oleObj spid="_x0000_s70660" name="Έγγραφο" r:id="rId3" imgW="6117372" imgH="7768885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68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1741488" y="1557338"/>
          <a:ext cx="7874000" cy="3384550"/>
        </p:xfrm>
        <a:graphic>
          <a:graphicData uri="http://schemas.openxmlformats.org/presentationml/2006/ole">
            <p:oleObj spid="_x0000_s71684" name="Έγγραφο" r:id="rId3" imgW="6117372" imgH="262862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01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2849564" y="182563"/>
          <a:ext cx="6065837" cy="6081712"/>
        </p:xfrm>
        <a:graphic>
          <a:graphicData uri="http://schemas.openxmlformats.org/presentationml/2006/ole">
            <p:oleObj spid="_x0000_s72708" name="Έγγραφο" r:id="rId3" imgW="5272095" imgH="528065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40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12739"/>
            <a:ext cx="6913562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17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1722438" y="473076"/>
          <a:ext cx="8153400" cy="5516563"/>
        </p:xfrm>
        <a:graphic>
          <a:graphicData uri="http://schemas.openxmlformats.org/presentationml/2006/ole">
            <p:oleObj spid="_x0000_s73732" name="Έγγραφο" r:id="rId3" imgW="5856125" imgH="396526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12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135188" y="96839"/>
            <a:ext cx="76327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DELIMITER //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TRIGGER UPDATE_FILM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BEFORE UPDATE ON FILMS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EACH ROW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BEGIN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UPDATE CATEGORIES 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NO_OF_FILMS=IFNULL(NO_OF_FILMS,0)+1 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NEW.CATEGORY_NO=CATEGORIES.CATEGORY_NO;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UPDATE CATEGORIES 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NO_OF_FILMS=IFNULL(NO_OF_FILMS,0)-1 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OLD.CATEGORY_NO=CATEGORIES.CATEGORY_NO;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END //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DELIMITER ;</a:t>
            </a:r>
            <a:endParaRPr lang="el-GR" altLang="el-GR" sz="20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15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727201" y="479425"/>
          <a:ext cx="8113713" cy="7431088"/>
        </p:xfrm>
        <a:graphic>
          <a:graphicData uri="http://schemas.openxmlformats.org/presentationml/2006/ole">
            <p:oleObj spid="_x0000_s74756" name="Έγγραφο" r:id="rId3" imgW="5859065" imgH="5374725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417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1722439" y="473076"/>
          <a:ext cx="7862887" cy="6126163"/>
        </p:xfrm>
        <a:graphic>
          <a:graphicData uri="http://schemas.openxmlformats.org/presentationml/2006/ole">
            <p:oleObj spid="_x0000_s75780" name="Έγγραφο" r:id="rId3" imgW="5856125" imgH="4563919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60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1808163" y="215900"/>
          <a:ext cx="8285162" cy="5373688"/>
        </p:xfrm>
        <a:graphic>
          <a:graphicData uri="http://schemas.openxmlformats.org/presentationml/2006/ole">
            <p:oleObj spid="_x0000_s76804" name="Έγγραφο" r:id="rId3" imgW="5718083" imgH="3708504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45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2011364" y="914400"/>
          <a:ext cx="8047037" cy="4800600"/>
        </p:xfrm>
        <a:graphic>
          <a:graphicData uri="http://schemas.openxmlformats.org/presentationml/2006/ole">
            <p:oleObj spid="_x0000_s77828" name="Έγγραφο" r:id="rId3" imgW="5856125" imgH="349007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27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2346326" y="685800"/>
          <a:ext cx="7407275" cy="5410200"/>
        </p:xfrm>
        <a:graphic>
          <a:graphicData uri="http://schemas.openxmlformats.org/presentationml/2006/ole">
            <p:oleObj spid="_x0000_s78852" name="Έγγραφο" r:id="rId3" imgW="5868719" imgH="4281329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75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1884363" y="404814"/>
          <a:ext cx="8388350" cy="1800225"/>
        </p:xfrm>
        <a:graphic>
          <a:graphicData uri="http://schemas.openxmlformats.org/presentationml/2006/ole">
            <p:oleObj spid="_x0000_s79878" name="Έγγραφο" r:id="rId3" imgW="5712546" imgH="1227197" progId="Word.Document.12">
              <p:embed/>
            </p:oleObj>
          </a:graphicData>
        </a:graphic>
      </p:graphicFrame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3154363" y="2073275"/>
          <a:ext cx="5821362" cy="4129088"/>
        </p:xfrm>
        <a:graphic>
          <a:graphicData uri="http://schemas.openxmlformats.org/presentationml/2006/ole">
            <p:oleObj spid="_x0000_s79879" name="Έγγραφο" r:id="rId4" imgW="5868719" imgH="417189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3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2500313" y="139701"/>
          <a:ext cx="6959600" cy="6354763"/>
        </p:xfrm>
        <a:graphic>
          <a:graphicData uri="http://schemas.openxmlformats.org/presentationml/2006/ole">
            <p:oleObj spid="_x0000_s80900" name="Document" r:id="rId4" imgW="5857029" imgH="5353512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3"/>
          <p:cNvGraphicFramePr>
            <a:graphicFrameLocks noChangeAspect="1"/>
          </p:cNvGraphicFramePr>
          <p:nvPr/>
        </p:nvGraphicFramePr>
        <p:xfrm>
          <a:off x="1524001" y="3048000"/>
          <a:ext cx="3228975" cy="762000"/>
        </p:xfrm>
        <a:graphic>
          <a:graphicData uri="http://schemas.openxmlformats.org/presentationml/2006/ole">
            <p:oleObj spid="_x0000_s81924" name="CorelPhotoPaint.Image.9" r:id="rId4" imgW="3228571" imgH="761703" progId="">
              <p:embed/>
            </p:oleObj>
          </a:graphicData>
        </a:graphic>
      </p:graphicFrame>
      <p:sp>
        <p:nvSpPr>
          <p:cNvPr id="162819" name="Line 4"/>
          <p:cNvSpPr>
            <a:spLocks noChangeShapeType="1"/>
          </p:cNvSpPr>
          <p:nvPr/>
        </p:nvSpPr>
        <p:spPr bwMode="auto">
          <a:xfrm>
            <a:off x="8229600" y="3505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2820" name="Text Box 5"/>
          <p:cNvSpPr txBox="1">
            <a:spLocks noChangeArrowheads="1"/>
          </p:cNvSpPr>
          <p:nvPr/>
        </p:nvSpPr>
        <p:spPr bwMode="auto">
          <a:xfrm>
            <a:off x="4876800" y="30480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4400" b="1">
                <a:latin typeface="Lucida Sans Unicode" panose="020B0602030504020204" pitchFamily="34" charset="0"/>
              </a:rPr>
              <a:t>Ερωτήσεις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89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388" y="3141664"/>
            <a:ext cx="8856662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DELIMITER //</a:t>
            </a:r>
            <a:endParaRPr lang="el-GR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>
              <a:defRPr/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CREATE PROCEDURE CATEGORY_MOVIES(IN CAT_NAME VARCHAR(45))</a:t>
            </a:r>
            <a:endParaRPr lang="el-GR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>
              <a:defRPr/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BEGIN</a:t>
            </a:r>
            <a:endParaRPr lang="el-GR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>
              <a:defRPr/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  SELECT NO_OF_FILMS FROM CATEGORIES WHERE CATEGORY_NAME=CAT_NAME;</a:t>
            </a:r>
            <a:endParaRPr lang="el-GR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>
              <a:defRPr/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END //</a:t>
            </a:r>
            <a:endParaRPr lang="el-GR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>
              <a:defRPr/>
            </a:pPr>
            <a:r>
              <a:rPr lang="el-GR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      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DELIMITER ;</a:t>
            </a:r>
            <a:endParaRPr lang="el-GR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>
              <a:defRPr/>
            </a:pPr>
            <a:endParaRPr lang="el-GR" sz="2000" dirty="0"/>
          </a:p>
          <a:p>
            <a:pPr>
              <a:defRPr/>
            </a:pPr>
            <a:r>
              <a:rPr lang="el-GR" sz="2000" dirty="0"/>
              <a:t>      </a:t>
            </a:r>
            <a:r>
              <a:rPr lang="en-US" sz="2000" b="1" dirty="0">
                <a:solidFill>
                  <a:srgbClr val="C00000"/>
                </a:solidFill>
              </a:rPr>
              <a:t>CALL CATEGORY_MOVIES('DRAMA');</a:t>
            </a:r>
            <a:endParaRPr lang="el-GR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l-GR" sz="2000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03388" y="84139"/>
            <a:ext cx="828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Tahoma" panose="020B0604030504040204" pitchFamily="34" charset="0"/>
              </a:rPr>
              <a:t>Δημιουργήστε μια procedure η οποία θα δέχεται σαν είσοδο το όνομα της κατηγορίας και θα επιστρέφει το σύνολο των ταινιών της συγκεκριμένης κατηγορίας.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Tahoma" panose="020B0604030504040204" pitchFamily="34" charset="0"/>
              </a:rPr>
              <a:t>Κατηγορία: Drama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>
              <a:latin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00600" y="1557339"/>
          <a:ext cx="3455988" cy="127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988"/>
              </a:tblGrid>
              <a:tr h="82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tx1"/>
                          </a:solidFill>
                        </a:rPr>
                        <a:t>Σύνολο Ταινιών</a:t>
                      </a:r>
                    </a:p>
                    <a:p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624" marB="45624"/>
                </a:tc>
              </a:tr>
              <a:tr h="456925">
                <a:tc>
                  <a:txBody>
                    <a:bodyPr/>
                    <a:lstStyle/>
                    <a:p>
                      <a:r>
                        <a:rPr lang="el-GR" sz="2400" b="0" dirty="0" smtClean="0"/>
                        <a:t>20</a:t>
                      </a:r>
                      <a:endParaRPr lang="el-GR" sz="2400" b="0" dirty="0"/>
                    </a:p>
                  </a:txBody>
                  <a:tcPr marL="91430" marR="91430" marT="45624" marB="45624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3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847851" y="1628775"/>
            <a:ext cx="8569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DELIMITER //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PROCEDURE CATEGORY_MOVIES_NEW(IN CAT_NAME VARCHAR(45))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BEGIN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SELECT CAT_NAME, NO_OF_FILMS FROM CATEGORIES WHERE CATEGORY_NAME=CAT_NAME;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END //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DELIMITER 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 CATEGORY_MOVIES_NEW('DRAMA');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77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524000" y="196850"/>
            <a:ext cx="8604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INSERT INTO CATEGORIES VALUES (1,'DRAMA',NULL), (2,'COMEDY',NULL), (3,'ACTION',NULL);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 * FROM CATEGORIES;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252664"/>
            <a:ext cx="54673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63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900" y="309564"/>
            <a:ext cx="86042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>
              <a:defRPr/>
            </a:pPr>
            <a:r>
              <a:rPr lang="en-US" altLang="el-GR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INSERT INTO FILMS VALUES (1,'INDIANA JONES',3, '2008-01-01' ), (2,'WILD WEST',1, '2009-03-01'), (3,'TERMINATOR',3, '2010-09-01'), (4,'COMEDY MOVIE',2, '2012-07-07');</a:t>
            </a:r>
            <a:endParaRPr lang="el-GR" altLang="el-GR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n-US" altLang="el-GR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 * FROM FILMS;</a:t>
            </a:r>
            <a:endParaRPr lang="el-GR" altLang="el-GR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>
              <a:defRPr/>
            </a:pP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>
              <a:defRPr/>
            </a:pP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809875"/>
            <a:ext cx="64960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01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524000" y="488950"/>
            <a:ext cx="8604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INSERT INTO FILM_SUBTITLES VALUES (1,'GREEK'), (1,'FRENCH'), (2,'GREEK'), (3,'GREEK');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 * FROM FILM_SUBTITLES;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306638"/>
            <a:ext cx="4794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16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Mythical Films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r>
              <a:rPr lang="el-GR" dirty="0"/>
              <a:t>Εργάζεστε για την εταιρεία </a:t>
            </a:r>
            <a:r>
              <a:rPr lang="en-US" dirty="0"/>
              <a:t>Mythical Films</a:t>
            </a:r>
            <a:r>
              <a:rPr lang="el-GR" dirty="0"/>
              <a:t>, μια εταιρεία παραγωγής ταινιών, και σας ανατίθεται ο σχεδιασμός της Βάσης Δεδομένων των ταινιών της.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064" y="1484313"/>
            <a:ext cx="2954337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75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524000" y="196850"/>
            <a:ext cx="8604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UPDATE FILMS SET CATEGORY_NO=1 WHERE CATEGORY_NO=2;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 * FROM FILMS;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 * FROM CATEGORIES;</a:t>
            </a:r>
            <a:endParaRPr lang="el-GR" altLang="el-GR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638" y="2257426"/>
            <a:ext cx="6056312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71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950" y="-242888"/>
            <a:ext cx="87122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defRPr/>
            </a:pPr>
            <a:endParaRPr lang="en-US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endParaRPr lang="en-US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DROP FUNCTION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Calculate_years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;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 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DELIMITER //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create function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Calculate_years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(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startdate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 date) 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returns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int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begin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  declare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l_days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int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;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  set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l_days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=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datediff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(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current_date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startdate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)/365;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  return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l_days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;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end //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DELIMITER ;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 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SELECT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film_no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film_name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Calculate_years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(</a:t>
            </a:r>
            <a:r>
              <a:rPr lang="en-US" dirty="0" err="1">
                <a:latin typeface="Arial" panose="020B0604020202020204" pitchFamily="34" charset="0"/>
                <a:ea typeface="Arial Unicode MS" panose="020B0604020202020204" pitchFamily="34" charset="-128"/>
              </a:rPr>
              <a:t>f_date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) “years”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algn="just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</a:rPr>
              <a:t>FROM films;</a:t>
            </a:r>
            <a:endParaRPr lang="el-GR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ea typeface="Arial Unicode MS" panose="020B0604020202020204" pitchFamily="34" charset="-128"/>
              </a:rPr>
              <a:t/>
            </a:r>
            <a:br>
              <a:rPr lang="en-US" sz="1200" dirty="0">
                <a:latin typeface="Arial" panose="020B0604020202020204" pitchFamily="34" charset="0"/>
                <a:ea typeface="Arial Unicode MS" panose="020B0604020202020204" pitchFamily="34" charset="-128"/>
              </a:rPr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8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52513"/>
            <a:ext cx="75501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49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Mythical Cars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l-GR" dirty="0"/>
              <a:t>Εργάζεστε για την εταιρεία </a:t>
            </a:r>
            <a:r>
              <a:rPr lang="en-US" dirty="0"/>
              <a:t>Mythical Cars</a:t>
            </a:r>
            <a:r>
              <a:rPr lang="el-GR" dirty="0"/>
              <a:t>, μια εταιρεία πώλησης αυτοκινήτων, και σας ανατίθεται ο σχεδιασμός της Βάσης Δεδομένων των πωλήσεων της εταιρείας.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341439"/>
            <a:ext cx="2879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19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Περιορισμοί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/>
              <a:t>Η εταιρία </a:t>
            </a:r>
            <a:r>
              <a:rPr lang="en-US" altLang="el-GR" sz="2400"/>
              <a:t>Mythical Car</a:t>
            </a:r>
            <a:r>
              <a:rPr lang="el-GR" altLang="el-GR" sz="2400"/>
              <a:t> εμπορεύεται πολλές μάρκες αυτοκινήτων (Β</a:t>
            </a:r>
            <a:r>
              <a:rPr lang="en-US" altLang="el-GR" sz="2400"/>
              <a:t>randnames</a:t>
            </a:r>
            <a:r>
              <a:rPr lang="el-GR" altLang="el-GR" sz="2400"/>
              <a:t>): </a:t>
            </a:r>
            <a:r>
              <a:rPr lang="en-US" altLang="el-GR" sz="2400"/>
              <a:t>Audi</a:t>
            </a:r>
            <a:r>
              <a:rPr lang="el-GR" altLang="el-GR" sz="2400"/>
              <a:t>, </a:t>
            </a:r>
            <a:r>
              <a:rPr lang="en-US" altLang="el-GR" sz="2400"/>
              <a:t>Opel</a:t>
            </a:r>
            <a:r>
              <a:rPr lang="el-GR" altLang="el-GR" sz="2400"/>
              <a:t>,....</a:t>
            </a:r>
          </a:p>
          <a:p>
            <a:r>
              <a:rPr lang="el-GR" altLang="el-GR" sz="2400"/>
              <a:t>Κάθε πωλητής (</a:t>
            </a:r>
            <a:r>
              <a:rPr lang="en-US" altLang="el-GR" sz="2400"/>
              <a:t>salesman</a:t>
            </a:r>
            <a:r>
              <a:rPr lang="el-GR" altLang="el-GR" sz="2400"/>
              <a:t>) της εταιρείας πουλά αυτοκίνητα για περισσότερες από μία μάρκες.</a:t>
            </a:r>
          </a:p>
          <a:p>
            <a:r>
              <a:rPr lang="el-GR" altLang="el-GR" sz="2400"/>
              <a:t>Για κάθε μάρκα υπάρχει καταχωρημένος ο αριθμός πωλήσεων (</a:t>
            </a:r>
            <a:r>
              <a:rPr lang="en-US" altLang="el-GR" sz="2400"/>
              <a:t>no</a:t>
            </a:r>
            <a:r>
              <a:rPr lang="el-GR" altLang="el-GR" sz="2400"/>
              <a:t>_</a:t>
            </a:r>
            <a:r>
              <a:rPr lang="en-US" altLang="el-GR" sz="2400"/>
              <a:t>of</a:t>
            </a:r>
            <a:r>
              <a:rPr lang="el-GR" altLang="el-GR" sz="2400"/>
              <a:t>_</a:t>
            </a:r>
            <a:r>
              <a:rPr lang="en-US" altLang="el-GR" sz="2400"/>
              <a:t>sales</a:t>
            </a:r>
            <a:r>
              <a:rPr lang="el-GR" altLang="el-GR" sz="2400"/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39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Ζητούμενα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/>
              <a:t>Για την παραπάνω περιγραφή δημιουργείστε τους κατάλληλους πίνακες .</a:t>
            </a:r>
          </a:p>
          <a:p>
            <a:r>
              <a:rPr lang="el-GR" altLang="el-GR" sz="2400"/>
              <a:t>Δημιουργείστε τον κατάλληλο </a:t>
            </a:r>
            <a:r>
              <a:rPr lang="en-US" altLang="el-GR" sz="2400"/>
              <a:t>trigger </a:t>
            </a:r>
            <a:r>
              <a:rPr lang="el-GR" altLang="el-GR" sz="2400"/>
              <a:t>ο οποίος θα ενεργοποιείται με κάθε νέα πώληση προκειμένου να αυξήσει τον αριθμό των πωλήσεων (</a:t>
            </a:r>
            <a:r>
              <a:rPr lang="en-US" altLang="el-GR" sz="2400"/>
              <a:t>no</a:t>
            </a:r>
            <a:r>
              <a:rPr lang="el-GR" altLang="el-GR" sz="2400"/>
              <a:t>_</a:t>
            </a:r>
            <a:r>
              <a:rPr lang="en-US" altLang="el-GR" sz="2400"/>
              <a:t>of</a:t>
            </a:r>
            <a:r>
              <a:rPr lang="el-GR" altLang="el-GR" sz="2400"/>
              <a:t>_</a:t>
            </a:r>
            <a:r>
              <a:rPr lang="en-US" altLang="el-GR" sz="2400"/>
              <a:t>sales</a:t>
            </a:r>
            <a:r>
              <a:rPr lang="el-GR" altLang="el-GR" sz="240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61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328738"/>
            <a:ext cx="644048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60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135188" y="115889"/>
            <a:ext cx="77771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brandnames(BNAME) VALUES(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PORSCHE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 (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LANCIA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brandnames(BNAME) VALUES(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'FIAT'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salesman(S_NAME, S_CITY) VALUES(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CODD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ATHENS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 (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 YORK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 (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ULMAN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ATHENS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brandnames;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salesman;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sales(S_NO, B_CODE, S_DATE) VALUES 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(24, 204, 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2015/05/23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 (24, 205, 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2015/05/28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(25, 204, 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2015/06/20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 (25, 205, 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2015/06/20</a:t>
            </a:r>
            <a:r>
              <a:rPr lang="en-US" altLang="el-G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sales;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brandnames;</a:t>
            </a:r>
            <a:endParaRPr lang="el-GR" altLang="el-G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salesman;</a:t>
            </a:r>
            <a:endParaRPr lang="el-GR" altLang="el-GR" sz="160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1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3" y="630238"/>
            <a:ext cx="51117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38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b="1">
                <a:solidFill>
                  <a:srgbClr val="C00000"/>
                </a:solidFill>
              </a:rPr>
              <a:t>Μοντελοποίηση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21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03388" y="1173164"/>
            <a:ext cx="8640762" cy="35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Σας ανατίθεται ο σχεδιασμός της Βάσης Δεδομένων των ταινιών της εταιρείας </a:t>
            </a:r>
            <a:r>
              <a:rPr lang="en-US" altLang="el-GR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Mythical Films</a:t>
            </a: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altLang="el-G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l-GR" altLang="el-GR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Περιορισμοί</a:t>
            </a:r>
            <a:endParaRPr lang="el-GR" altLang="el-G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Tahoma" panose="020B0604030504040204" pitchFamily="34" charset="0"/>
              <a:buAutoNum type="arabicPeriod"/>
            </a:pP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Η εταιρία </a:t>
            </a:r>
            <a:r>
              <a:rPr lang="en-US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Mythical films</a:t>
            </a: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διαθέτει ταινίες σε διάφορες κατηγορίες (</a:t>
            </a:r>
            <a:r>
              <a:rPr lang="en-US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FilmCategories</a:t>
            </a: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Action, Comedy</a:t>
            </a: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Drama</a:t>
            </a: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,....</a:t>
            </a:r>
            <a:endParaRPr lang="el-GR" altLang="el-GR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Tahoma" panose="020B0604030504040204" pitchFamily="34" charset="0"/>
              <a:buAutoNum type="arabicPeriod"/>
            </a:pP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Κάθε ταινία ανήκει σε μια κατηγορία.</a:t>
            </a:r>
            <a:endParaRPr lang="el-GR" altLang="el-GR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Tahoma" panose="020B0604030504040204" pitchFamily="34" charset="0"/>
              <a:buAutoNum type="arabicPeriod"/>
            </a:pPr>
            <a:r>
              <a:rPr lang="el-GR" altLang="el-GR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Για κάθε ταινία υπάρχουν υπότιτλοι στα αγγλικά. Επιπλέον υπότιτλοι μπορεί να υπάρχουν είτε στα ελληνικά είτε στα γαλλικά είτε και στα δύο.</a:t>
            </a:r>
            <a:endParaRPr lang="en-US" altLang="el-GR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Tahoma" panose="020B0604030504040204" pitchFamily="34" charset="0"/>
              <a:buAutoNum type="arabicPeriod"/>
            </a:pPr>
            <a:r>
              <a:rPr lang="el-GR" altLang="el-GR">
                <a:solidFill>
                  <a:srgbClr val="000000"/>
                </a:solidFill>
                <a:cs typeface="Calibri" panose="020F0502020204030204" pitchFamily="34" charset="0"/>
              </a:rPr>
              <a:t>Για κάθε ταινία καταχωρίζονται οι ηθοποιοί.</a:t>
            </a:r>
            <a:endParaRPr lang="el-GR" altLang="el-GR"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13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Βαθμός Συσχέτισης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Βαθμός μιας συσχέτισης ονομάζεται ο αριθμός των οντοτήτων που συνδέει.</a:t>
            </a:r>
          </a:p>
          <a:p>
            <a:pPr>
              <a:defRPr/>
            </a:pPr>
            <a:r>
              <a:rPr lang="el-GR" altLang="el-GR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pPr>
              <a:defRPr/>
            </a:pPr>
            <a:r>
              <a:rPr lang="el-GR" altLang="el-GR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dirty="0"/>
              <a:t> </a:t>
            </a:r>
            <a:r>
              <a:rPr lang="el-GR" altLang="el-GR" dirty="0"/>
              <a:t>ή μια συσχέτιση να οριστεί πάνω σε </a:t>
            </a:r>
            <a:r>
              <a:rPr lang="el-GR" altLang="el-GR" dirty="0" err="1"/>
              <a:t>οντότητα(ες</a:t>
            </a:r>
            <a:r>
              <a:rPr lang="el-GR" altLang="el-GR" dirty="0"/>
              <a:t>) και </a:t>
            </a:r>
            <a:r>
              <a:rPr lang="el-GR" altLang="el-GR" dirty="0" err="1"/>
              <a:t>συσχέτιση(εις</a:t>
            </a:r>
            <a:r>
              <a:rPr lang="el-GR" altLang="el-GR" dirty="0"/>
              <a:t>).</a:t>
            </a:r>
          </a:p>
          <a:p>
            <a:pPr>
              <a:defRPr/>
            </a:pPr>
            <a:endParaRPr lang="el-GR" altLang="el-GR" dirty="0"/>
          </a:p>
          <a:p>
            <a:pPr>
              <a:defRPr/>
            </a:pP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30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071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2003425" y="4437063"/>
            <a:ext cx="8008938" cy="2133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965326" y="1062039"/>
            <a:ext cx="8569325" cy="3240087"/>
            <a:chOff x="521" y="864"/>
            <a:chExt cx="4663" cy="1344"/>
          </a:xfrm>
        </p:grpSpPr>
        <p:sp>
          <p:nvSpPr>
            <p:cNvPr id="36869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Tahoma" panose="020B0604030504040204" pitchFamily="34" charset="0"/>
                </a:rPr>
                <a:t>Δυαδικές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Tahoma" panose="020B0604030504040204" pitchFamily="34" charset="0"/>
                </a:rPr>
                <a:t>Συσχετίσεις</a:t>
              </a:r>
            </a:p>
          </p:txBody>
        </p:sp>
        <p:sp>
          <p:nvSpPr>
            <p:cNvPr id="36870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anose="020B0604030504040204" pitchFamily="34" charset="0"/>
              </a:endParaRPr>
            </a:p>
          </p:txBody>
        </p:sp>
        <p:sp>
          <p:nvSpPr>
            <p:cNvPr id="36871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7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anose="020B0604030504040204" pitchFamily="34" charset="0"/>
                </a:rPr>
                <a:t>ΣΠΟΥΔΑΣΤΗΣ</a:t>
              </a:r>
              <a:endParaRPr lang="en-GB" altLang="el-GR" sz="1400">
                <a:latin typeface="Tahoma" panose="020B0604030504040204" pitchFamily="34" charset="0"/>
              </a:endParaRPr>
            </a:p>
          </p:txBody>
        </p:sp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anose="020B0604030504040204" pitchFamily="34" charset="0"/>
              </a:endParaRPr>
            </a:p>
          </p:txBody>
        </p:sp>
        <p:sp>
          <p:nvSpPr>
            <p:cNvPr id="36873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62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Tahoma" panose="020B0604030504040204" pitchFamily="34" charset="0"/>
                </a:rPr>
                <a:t>ΜΑΘΗΜΑ</a:t>
              </a:r>
              <a:endParaRPr lang="en-GB" altLang="el-GR" sz="2000">
                <a:latin typeface="Tahoma" panose="020B0604030504040204" pitchFamily="34" charset="0"/>
              </a:endParaRPr>
            </a:p>
          </p:txBody>
        </p:sp>
        <p:sp>
          <p:nvSpPr>
            <p:cNvPr id="36874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anose="020B0604030504040204" pitchFamily="34" charset="0"/>
                </a:rPr>
                <a:t>παρακολουθεί</a:t>
              </a:r>
              <a:endParaRPr lang="en-GB" altLang="el-GR" sz="1400" b="1">
                <a:latin typeface="Tahoma" panose="020B0604030504040204" pitchFamily="34" charset="0"/>
              </a:endParaRPr>
            </a:p>
          </p:txBody>
        </p:sp>
        <p:sp>
          <p:nvSpPr>
            <p:cNvPr id="36875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876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877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1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anose="020B0604030504040204" pitchFamily="34" charset="0"/>
                </a:rPr>
                <a:t>Ν</a:t>
              </a:r>
              <a:endParaRPr lang="en-GB" altLang="el-GR">
                <a:latin typeface="Tahoma" panose="020B0604030504040204" pitchFamily="34" charset="0"/>
              </a:endParaRPr>
            </a:p>
          </p:txBody>
        </p:sp>
        <p:sp>
          <p:nvSpPr>
            <p:cNvPr id="36878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19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anose="020B0604030504040204" pitchFamily="34" charset="0"/>
                </a:rPr>
                <a:t>Μ</a:t>
              </a:r>
              <a:endParaRPr lang="en-GB" altLang="el-GR">
                <a:latin typeface="Tahoma" panose="020B0604030504040204" pitchFamily="34" charset="0"/>
              </a:endParaRPr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anose="020B0604030504040204" pitchFamily="34" charset="0"/>
              </a:endParaRPr>
            </a:p>
          </p:txBody>
        </p:sp>
        <p:sp>
          <p:nvSpPr>
            <p:cNvPr id="36880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anose="020B0604030504040204" pitchFamily="34" charset="0"/>
                </a:rPr>
                <a:t>βοηθά</a:t>
              </a:r>
              <a:endParaRPr lang="en-GB" altLang="el-GR" sz="1400" b="1">
                <a:latin typeface="Tahoma" panose="020B0604030504040204" pitchFamily="34" charset="0"/>
              </a:endParaRPr>
            </a:p>
          </p:txBody>
        </p:sp>
        <p:sp>
          <p:nvSpPr>
            <p:cNvPr id="36881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6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Tahoma" panose="020B0604030504040204" pitchFamily="34" charset="0"/>
                </a:rPr>
                <a:t>ΣΥΝΕΡΓΑΤΗΣ</a:t>
              </a:r>
              <a:endParaRPr lang="en-GB" altLang="el-GR" sz="1200">
                <a:latin typeface="Tahoma" panose="020B0604030504040204" pitchFamily="34" charset="0"/>
              </a:endParaRPr>
            </a:p>
          </p:txBody>
        </p:sp>
        <p:sp>
          <p:nvSpPr>
            <p:cNvPr id="36882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883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884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17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Tahoma" panose="020B0604030504040204" pitchFamily="34" charset="0"/>
                </a:rPr>
                <a:t>Ν</a:t>
              </a:r>
              <a:endParaRPr lang="en-GB" altLang="el-GR" sz="1600">
                <a:latin typeface="Tahoma" panose="020B0604030504040204" pitchFamily="34" charset="0"/>
              </a:endParaRPr>
            </a:p>
          </p:txBody>
        </p:sp>
        <p:sp>
          <p:nvSpPr>
            <p:cNvPr id="36885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18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Tahoma" panose="020B0604030504040204" pitchFamily="34" charset="0"/>
                </a:rPr>
                <a:t>Μ</a:t>
              </a:r>
              <a:endParaRPr lang="en-GB" altLang="el-GR" sz="1600">
                <a:latin typeface="Tahoma" panose="020B0604030504040204" pitchFamily="34" charset="0"/>
              </a:endParaRPr>
            </a:p>
          </p:txBody>
        </p:sp>
      </p:grpSp>
      <p:sp>
        <p:nvSpPr>
          <p:cNvPr id="36868" name="Title 2"/>
          <p:cNvSpPr>
            <a:spLocks noGrp="1"/>
          </p:cNvSpPr>
          <p:nvPr>
            <p:ph type="title"/>
          </p:nvPr>
        </p:nvSpPr>
        <p:spPr>
          <a:xfrm>
            <a:off x="838200" y="184819"/>
            <a:ext cx="10515600" cy="1325563"/>
          </a:xfrm>
        </p:spPr>
        <p:txBody>
          <a:bodyPr/>
          <a:lstStyle/>
          <a:p>
            <a:r>
              <a:rPr lang="el-GR" altLang="el-GR" dirty="0" smtClean="0"/>
              <a:t>Βαθμός Συσχέτισης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932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2279650" y="1609726"/>
            <a:ext cx="7253288" cy="2879725"/>
            <a:chOff x="990600" y="1196975"/>
            <a:chExt cx="5867400" cy="2155825"/>
          </a:xfrm>
        </p:grpSpPr>
        <p:grpSp>
          <p:nvGrpSpPr>
            <p:cNvPr id="38916" name="Group 3"/>
            <p:cNvGrpSpPr>
              <a:grpSpLocks/>
            </p:cNvGrpSpPr>
            <p:nvPr/>
          </p:nvGrpSpPr>
          <p:grpSpPr bwMode="auto">
            <a:xfrm>
              <a:off x="990600" y="1220788"/>
              <a:ext cx="1739900" cy="533400"/>
              <a:chOff x="521" y="913"/>
              <a:chExt cx="819" cy="336"/>
            </a:xfrm>
          </p:grpSpPr>
          <p:sp>
            <p:nvSpPr>
              <p:cNvPr id="38930" name="Rectangle 4"/>
              <p:cNvSpPr>
                <a:spLocks noChangeArrowheads="1"/>
              </p:cNvSpPr>
              <p:nvPr/>
            </p:nvSpPr>
            <p:spPr bwMode="auto">
              <a:xfrm>
                <a:off x="524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anose="020B0604030504040204" pitchFamily="34" charset="0"/>
                </a:endParaRPr>
              </a:p>
            </p:txBody>
          </p:sp>
          <p:sp>
            <p:nvSpPr>
              <p:cNvPr id="38931" name="Text Box 5"/>
              <p:cNvSpPr txBox="1">
                <a:spLocks noChangeArrowheads="1"/>
              </p:cNvSpPr>
              <p:nvPr/>
            </p:nvSpPr>
            <p:spPr bwMode="auto">
              <a:xfrm>
                <a:off x="521" y="965"/>
                <a:ext cx="666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Tahoma" panose="020B0604030504040204" pitchFamily="34" charset="0"/>
                  </a:rPr>
                  <a:t>ΣΠΟΥΔΑΣΤΗΣ</a:t>
                </a:r>
                <a:endParaRPr lang="en-GB" altLang="el-GR" sz="20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8917" name="Group 6"/>
            <p:cNvGrpSpPr>
              <a:grpSpLocks/>
            </p:cNvGrpSpPr>
            <p:nvPr/>
          </p:nvGrpSpPr>
          <p:grpSpPr bwMode="auto">
            <a:xfrm>
              <a:off x="5562600" y="1219200"/>
              <a:ext cx="1295400" cy="533400"/>
              <a:chOff x="2735" y="913"/>
              <a:chExt cx="816" cy="336"/>
            </a:xfrm>
          </p:grpSpPr>
          <p:sp>
            <p:nvSpPr>
              <p:cNvPr id="38928" name="Rectangle 7"/>
              <p:cNvSpPr>
                <a:spLocks noChangeArrowheads="1"/>
              </p:cNvSpPr>
              <p:nvPr/>
            </p:nvSpPr>
            <p:spPr bwMode="auto">
              <a:xfrm>
                <a:off x="2735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anose="020B0604030504040204" pitchFamily="34" charset="0"/>
                </a:endParaRPr>
              </a:p>
            </p:txBody>
          </p:sp>
          <p:sp>
            <p:nvSpPr>
              <p:cNvPr id="38929" name="Text Box 8"/>
              <p:cNvSpPr txBox="1">
                <a:spLocks noChangeArrowheads="1"/>
              </p:cNvSpPr>
              <p:nvPr/>
            </p:nvSpPr>
            <p:spPr bwMode="auto">
              <a:xfrm>
                <a:off x="2768" y="947"/>
                <a:ext cx="63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Tahoma" panose="020B0604030504040204" pitchFamily="34" charset="0"/>
                  </a:rPr>
                  <a:t>ΜΑΘΗΜΑ</a:t>
                </a:r>
                <a:endParaRPr lang="en-GB" altLang="el-GR" sz="20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8918" name="AutoShape 9"/>
            <p:cNvSpPr>
              <a:spLocks noChangeArrowheads="1"/>
            </p:cNvSpPr>
            <p:nvPr/>
          </p:nvSpPr>
          <p:spPr bwMode="auto">
            <a:xfrm>
              <a:off x="3436938" y="1752600"/>
              <a:ext cx="1600200" cy="5334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anose="020B0604030504040204" pitchFamily="34" charset="0"/>
                </a:rPr>
                <a:t>εγγράφεται</a:t>
              </a:r>
              <a:endParaRPr lang="en-GB" altLang="el-GR" sz="1400" b="1">
                <a:latin typeface="Tahoma" panose="020B0604030504040204" pitchFamily="34" charset="0"/>
              </a:endParaRPr>
            </a:p>
          </p:txBody>
        </p:sp>
        <p:grpSp>
          <p:nvGrpSpPr>
            <p:cNvPr id="38919" name="Group 10"/>
            <p:cNvGrpSpPr>
              <a:grpSpLocks/>
            </p:cNvGrpSpPr>
            <p:nvPr/>
          </p:nvGrpSpPr>
          <p:grpSpPr bwMode="auto">
            <a:xfrm>
              <a:off x="2133600" y="2819400"/>
              <a:ext cx="4159250" cy="533400"/>
              <a:chOff x="2724" y="1872"/>
              <a:chExt cx="816" cy="336"/>
            </a:xfrm>
          </p:grpSpPr>
          <p:sp>
            <p:nvSpPr>
              <p:cNvPr id="38926" name="Rectangle 11"/>
              <p:cNvSpPr>
                <a:spLocks noChangeArrowheads="1"/>
              </p:cNvSpPr>
              <p:nvPr/>
            </p:nvSpPr>
            <p:spPr bwMode="auto">
              <a:xfrm>
                <a:off x="2724" y="1872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anose="020B0604030504040204" pitchFamily="34" charset="0"/>
                </a:endParaRPr>
              </a:p>
            </p:txBody>
          </p:sp>
          <p:sp>
            <p:nvSpPr>
              <p:cNvPr id="38927" name="Text Box 12"/>
              <p:cNvSpPr txBox="1">
                <a:spLocks noChangeArrowheads="1"/>
              </p:cNvSpPr>
              <p:nvPr/>
            </p:nvSpPr>
            <p:spPr bwMode="auto">
              <a:xfrm>
                <a:off x="2777" y="1910"/>
                <a:ext cx="590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Tahoma" panose="020B0604030504040204" pitchFamily="34" charset="0"/>
                  </a:rPr>
                  <a:t>ΕΡΓΑΣΤΗΡΙΑΚΟΣ_ΣΥΝΕΡΓΑΤΗΣ</a:t>
                </a:r>
                <a:endParaRPr lang="en-GB" altLang="el-GR" sz="20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8920" name="Line 13"/>
            <p:cNvSpPr>
              <a:spLocks noChangeShapeType="1"/>
            </p:cNvSpPr>
            <p:nvPr/>
          </p:nvSpPr>
          <p:spPr bwMode="auto">
            <a:xfrm>
              <a:off x="2762250" y="1752601"/>
              <a:ext cx="674688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21" name="Line 14"/>
            <p:cNvSpPr>
              <a:spLocks noChangeShapeType="1"/>
            </p:cNvSpPr>
            <p:nvPr/>
          </p:nvSpPr>
          <p:spPr bwMode="auto">
            <a:xfrm flipV="1">
              <a:off x="4960938" y="1752600"/>
              <a:ext cx="620712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22" name="Line 15"/>
            <p:cNvSpPr>
              <a:spLocks noChangeShapeType="1"/>
            </p:cNvSpPr>
            <p:nvPr/>
          </p:nvSpPr>
          <p:spPr bwMode="auto">
            <a:xfrm>
              <a:off x="4227513" y="2286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23" name="Rectangle 30"/>
            <p:cNvSpPr>
              <a:spLocks noChangeArrowheads="1"/>
            </p:cNvSpPr>
            <p:nvPr/>
          </p:nvSpPr>
          <p:spPr bwMode="auto">
            <a:xfrm>
              <a:off x="4905375" y="1341438"/>
              <a:ext cx="274904" cy="27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anose="020B0604030504040204" pitchFamily="34" charset="0"/>
                </a:rPr>
                <a:t>Ν</a:t>
              </a:r>
            </a:p>
          </p:txBody>
        </p:sp>
        <p:sp>
          <p:nvSpPr>
            <p:cNvPr id="38924" name="Rectangle 31"/>
            <p:cNvSpPr>
              <a:spLocks noChangeArrowheads="1"/>
            </p:cNvSpPr>
            <p:nvPr/>
          </p:nvSpPr>
          <p:spPr bwMode="auto">
            <a:xfrm>
              <a:off x="4616450" y="2276475"/>
              <a:ext cx="274904" cy="27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anose="020B0604030504040204" pitchFamily="34" charset="0"/>
                </a:rPr>
                <a:t>Ν</a:t>
              </a:r>
            </a:p>
          </p:txBody>
        </p:sp>
        <p:sp>
          <p:nvSpPr>
            <p:cNvPr id="38925" name="Rectangle 32"/>
            <p:cNvSpPr>
              <a:spLocks noChangeArrowheads="1"/>
            </p:cNvSpPr>
            <p:nvPr/>
          </p:nvSpPr>
          <p:spPr bwMode="auto">
            <a:xfrm>
              <a:off x="3203575" y="1196975"/>
              <a:ext cx="294355" cy="27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anose="020B0604030504040204" pitchFamily="34" charset="0"/>
                </a:rPr>
                <a:t>Μ</a:t>
              </a:r>
            </a:p>
          </p:txBody>
        </p:sp>
      </p:grp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Τριαδική Συσχέτιση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6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60526" y="1447801"/>
            <a:ext cx="3597275" cy="3205163"/>
            <a:chOff x="86" y="912"/>
            <a:chExt cx="2266" cy="2019"/>
          </a:xfrm>
        </p:grpSpPr>
        <p:grpSp>
          <p:nvGrpSpPr>
            <p:cNvPr id="40966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40977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anose="020B0604030504040204" pitchFamily="34" charset="0"/>
                </a:endParaRPr>
              </a:p>
            </p:txBody>
          </p:sp>
          <p:sp>
            <p:nvSpPr>
              <p:cNvPr id="40978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>
                    <a:latin typeface="Tahoma" panose="020B0604030504040204" pitchFamily="34" charset="0"/>
                  </a:rPr>
                  <a:t>ΥΠΑΛΛΗΛΟΣ</a:t>
                </a:r>
                <a:endParaRPr lang="en-GB" altLang="el-GR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anose="020B0604030504040204" pitchFamily="34" charset="0"/>
              </a:endParaRP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86" y="2656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anose="020B0604030504040204" pitchFamily="34" charset="0"/>
                </a:rPr>
                <a:t>ΣΥΝΕΡΓΑΤΗΣ</a:t>
              </a:r>
              <a:endParaRPr lang="en-GB" altLang="el-GR">
                <a:latin typeface="Tahoma" panose="020B0604030504040204" pitchFamily="34" charset="0"/>
              </a:endParaRPr>
            </a:p>
          </p:txBody>
        </p:sp>
        <p:grpSp>
          <p:nvGrpSpPr>
            <p:cNvPr id="40969" name="Group 9"/>
            <p:cNvGrpSpPr>
              <a:grpSpLocks/>
            </p:cNvGrpSpPr>
            <p:nvPr/>
          </p:nvGrpSpPr>
          <p:grpSpPr bwMode="auto">
            <a:xfrm>
              <a:off x="816" y="1729"/>
              <a:ext cx="960" cy="379"/>
              <a:chOff x="1536" y="1488"/>
              <a:chExt cx="816" cy="432"/>
            </a:xfrm>
          </p:grpSpPr>
          <p:sp>
            <p:nvSpPr>
              <p:cNvPr id="40975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anose="020B0604030504040204" pitchFamily="34" charset="0"/>
                </a:endParaRPr>
              </a:p>
            </p:txBody>
          </p:sp>
          <p:sp>
            <p:nvSpPr>
              <p:cNvPr id="40976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32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>
                    <a:latin typeface="Tahoma" panose="020B0604030504040204" pitchFamily="34" charset="0"/>
                  </a:rPr>
                  <a:t>IS-A</a:t>
                </a:r>
                <a:endParaRPr lang="en-GB" altLang="el-GR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0970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anose="020B0604030504040204" pitchFamily="34" charset="0"/>
              </a:endParaRPr>
            </a:p>
          </p:txBody>
        </p:sp>
        <p:sp>
          <p:nvSpPr>
            <p:cNvPr id="40971" name="Text Box 13"/>
            <p:cNvSpPr txBox="1">
              <a:spLocks noChangeArrowheads="1"/>
            </p:cNvSpPr>
            <p:nvPr/>
          </p:nvSpPr>
          <p:spPr bwMode="auto">
            <a:xfrm>
              <a:off x="1477" y="2620"/>
              <a:ext cx="8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Tahoma" panose="020B0604030504040204" pitchFamily="34" charset="0"/>
                </a:rPr>
                <a:t>ΜΟΝΙΜΟΣ</a:t>
              </a:r>
              <a:endParaRPr lang="en-GB" altLang="el-GR" sz="2000">
                <a:latin typeface="Tahoma" panose="020B0604030504040204" pitchFamily="34" charset="0"/>
              </a:endParaRPr>
            </a:p>
          </p:txBody>
        </p:sp>
        <p:sp>
          <p:nvSpPr>
            <p:cNvPr id="40972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0973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0974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5821363" y="1379539"/>
            <a:ext cx="4862512" cy="47085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Κάθε</a:t>
            </a:r>
            <a:r>
              <a:rPr lang="el-GR" altLang="el-GR" dirty="0"/>
              <a:t> </a:t>
            </a:r>
            <a:r>
              <a:rPr lang="el-GR" altLang="el-GR" sz="2200" dirty="0"/>
              <a:t>«ΕΚΤΑΚΤΟΣ»</a:t>
            </a:r>
            <a:r>
              <a:rPr lang="el-GR" altLang="el-GR" dirty="0"/>
              <a:t> </a:t>
            </a:r>
            <a:r>
              <a:rPr lang="el-GR" altLang="el-GR" dirty="0">
                <a:latin typeface="+mn-lt"/>
              </a:rPr>
              <a:t>και κάθε </a:t>
            </a:r>
            <a:r>
              <a:rPr lang="el-GR" altLang="el-GR" sz="2200" dirty="0"/>
              <a:t>«ΜΟΝΙΜΟΣ» </a:t>
            </a:r>
            <a:r>
              <a:rPr lang="el-GR" altLang="el-GR" dirty="0">
                <a:latin typeface="+mn-lt"/>
              </a:rPr>
              <a:t>θεωρείται και </a:t>
            </a:r>
            <a:r>
              <a:rPr lang="el-GR" altLang="el-GR" sz="2200" dirty="0"/>
              <a:t>«ΥΠΑΛΛΗΛΟΣ» </a:t>
            </a:r>
            <a:r>
              <a:rPr lang="el-GR" altLang="el-GR" dirty="0">
                <a:latin typeface="+mn-lt"/>
              </a:rPr>
              <a:t>δηλαδή κληρονομεί όλα τα χαρακτηριστικά της οντότητας </a:t>
            </a:r>
            <a:r>
              <a:rPr lang="el-GR" altLang="el-GR" sz="2200" dirty="0"/>
              <a:t>«ΥΠΑΛΛΗΛΟΣ»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 dirty="0">
                <a:latin typeface="+mn-lt"/>
              </a:rPr>
              <a:t>specialization</a:t>
            </a:r>
            <a:r>
              <a:rPr lang="el-GR" altLang="el-GR" dirty="0">
                <a:latin typeface="+mn-lt"/>
              </a:rPr>
              <a:t>) μιας άλλης</a:t>
            </a:r>
          </a:p>
        </p:txBody>
      </p:sp>
      <p:sp>
        <p:nvSpPr>
          <p:cNvPr id="57349" name="Text Box 92"/>
          <p:cNvSpPr txBox="1">
            <a:spLocks noChangeArrowheads="1"/>
          </p:cNvSpPr>
          <p:nvPr/>
        </p:nvSpPr>
        <p:spPr bwMode="auto">
          <a:xfrm>
            <a:off x="1611313" y="4949826"/>
            <a:ext cx="451485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b="1" dirty="0">
                <a:solidFill>
                  <a:srgbClr val="820000"/>
                </a:solidFill>
                <a:latin typeface="+mn-lt"/>
                <a:ea typeface="新細明體" charset="-120"/>
              </a:rPr>
              <a:t>Disjoint and Complete mapping</a:t>
            </a:r>
          </a:p>
        </p:txBody>
      </p:sp>
      <p:sp>
        <p:nvSpPr>
          <p:cNvPr id="409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Συσχέτιση «</a:t>
            </a:r>
            <a:r>
              <a:rPr lang="en-US" altLang="el-GR" smtClean="0"/>
              <a:t>Is-A</a:t>
            </a:r>
            <a:r>
              <a:rPr lang="el-GR" altLang="el-GR" smtClean="0"/>
              <a:t>»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33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75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Πώς να μεταγράψουμε υποκλάση </a:t>
            </a:r>
            <a:br>
              <a:rPr lang="el-GR" altLang="el-GR" smtClean="0"/>
            </a:br>
            <a:r>
              <a:rPr lang="el-GR" altLang="el-GR" smtClean="0"/>
              <a:t>(</a:t>
            </a:r>
            <a:r>
              <a:rPr lang="en-US" altLang="el-GR" smtClean="0"/>
              <a:t>How to translate a subclass</a:t>
            </a:r>
            <a:r>
              <a:rPr lang="el-GR" altLang="el-GR" smtClean="0"/>
              <a:t>)</a:t>
            </a:r>
            <a:endParaRPr lang="en-US" altLang="el-GR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5002213" y="17907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Product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Rectangle 4"/>
          <p:cNvSpPr>
            <a:spLocks noChangeArrowheads="1"/>
          </p:cNvSpPr>
          <p:nvPr/>
        </p:nvSpPr>
        <p:spPr bwMode="auto">
          <a:xfrm>
            <a:off x="7897813" y="36957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Educational </a:t>
            </a:r>
          </a:p>
          <a:p>
            <a:pPr>
              <a:defRPr/>
            </a:pPr>
            <a:r>
              <a:rPr lang="en-US" altLang="el-GR"/>
              <a:t>Product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5"/>
          <p:cNvSpPr>
            <a:spLocks noChangeArrowheads="1"/>
          </p:cNvSpPr>
          <p:nvPr/>
        </p:nvSpPr>
        <p:spPr bwMode="auto">
          <a:xfrm>
            <a:off x="2335213" y="38481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Software</a:t>
            </a:r>
          </a:p>
          <a:p>
            <a:pPr>
              <a:defRPr/>
            </a:pPr>
            <a:r>
              <a:rPr lang="en-US" altLang="el-GR"/>
              <a:t>Product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2" name="Text Box 7"/>
          <p:cNvSpPr>
            <a:spLocks noChangeArrowheads="1"/>
          </p:cNvSpPr>
          <p:nvPr/>
        </p:nvSpPr>
        <p:spPr bwMode="auto">
          <a:xfrm>
            <a:off x="7907339" y="2252663"/>
            <a:ext cx="1177105" cy="649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topic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7" name="AutoShape 12"/>
          <p:cNvSpPr>
            <a:spLocks noChangeArrowheads="1"/>
          </p:cNvSpPr>
          <p:nvPr/>
        </p:nvSpPr>
        <p:spPr bwMode="auto">
          <a:xfrm>
            <a:off x="7288213" y="29337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isa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0" name="AutoShape 14"/>
          <p:cNvSpPr>
            <a:spLocks noChangeArrowheads="1"/>
          </p:cNvSpPr>
          <p:nvPr/>
        </p:nvSpPr>
        <p:spPr bwMode="auto">
          <a:xfrm>
            <a:off x="4392613" y="30099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isa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2" name="AutoShape 15"/>
          <p:cNvCxnSpPr>
            <a:cxnSpLocks noChangeShapeType="1"/>
            <a:stCxn id="58379" idx="0"/>
            <a:endCxn id="58390" idx="3"/>
          </p:cNvCxnSpPr>
          <p:nvPr/>
        </p:nvCxnSpPr>
        <p:spPr bwMode="auto">
          <a:xfrm flipV="1">
            <a:off x="3440113" y="36195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4" name="AutoShape 16"/>
          <p:cNvCxnSpPr>
            <a:cxnSpLocks noChangeShapeType="1"/>
            <a:stCxn id="58390" idx="0"/>
            <a:endCxn id="58375" idx="2"/>
          </p:cNvCxnSpPr>
          <p:nvPr/>
        </p:nvCxnSpPr>
        <p:spPr bwMode="auto">
          <a:xfrm flipV="1">
            <a:off x="4811713" y="2781300"/>
            <a:ext cx="1295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Straight Connector 47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6" name="AutoShape 17"/>
          <p:cNvCxnSpPr>
            <a:cxnSpLocks noChangeShapeType="1"/>
            <a:stCxn id="58375" idx="2"/>
            <a:endCxn id="58387" idx="0"/>
          </p:cNvCxnSpPr>
          <p:nvPr/>
        </p:nvCxnSpPr>
        <p:spPr bwMode="auto">
          <a:xfrm>
            <a:off x="6107113" y="2781300"/>
            <a:ext cx="1600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Connector 48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8" name="AutoShape 18"/>
          <p:cNvCxnSpPr>
            <a:cxnSpLocks noChangeShapeType="1"/>
            <a:stCxn id="58387" idx="3"/>
            <a:endCxn id="58377" idx="0"/>
          </p:cNvCxnSpPr>
          <p:nvPr/>
        </p:nvCxnSpPr>
        <p:spPr bwMode="auto">
          <a:xfrm>
            <a:off x="7707313" y="3543300"/>
            <a:ext cx="1295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" name="Straight Connector 49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44" name="AutoShape 23"/>
          <p:cNvCxnSpPr>
            <a:cxnSpLocks noChangeShapeType="1"/>
            <a:endCxn id="58379" idx="0"/>
          </p:cNvCxnSpPr>
          <p:nvPr/>
        </p:nvCxnSpPr>
        <p:spPr bwMode="auto">
          <a:xfrm rot="16200000" flipH="1">
            <a:off x="2940845" y="3348832"/>
            <a:ext cx="31273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Straight Connector 54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46" name="AutoShape 24"/>
          <p:cNvCxnSpPr>
            <a:cxnSpLocks noChangeShapeType="1"/>
            <a:stCxn id="58408" idx="3"/>
            <a:endCxn id="58377" idx="0"/>
          </p:cNvCxnSpPr>
          <p:nvPr/>
        </p:nvCxnSpPr>
        <p:spPr bwMode="auto">
          <a:xfrm flipH="1">
            <a:off x="9002713" y="3127376"/>
            <a:ext cx="36512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8" name="Text Box 7"/>
          <p:cNvSpPr>
            <a:spLocks noChangeArrowheads="1"/>
          </p:cNvSpPr>
          <p:nvPr/>
        </p:nvSpPr>
        <p:spPr bwMode="auto">
          <a:xfrm>
            <a:off x="8759826" y="2646364"/>
            <a:ext cx="1908175" cy="561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 sz="2000"/>
              <a:t>ageGroup</a:t>
            </a:r>
            <a:endParaRPr lang="en-US" altLang="el-GR"/>
          </a:p>
        </p:txBody>
      </p:sp>
      <p:cxnSp>
        <p:nvCxnSpPr>
          <p:cNvPr id="57" name="Straight Connector 56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50" name="AutoShape 24"/>
          <p:cNvCxnSpPr>
            <a:cxnSpLocks noChangeShapeType="1"/>
            <a:stCxn id="58382" idx="4"/>
          </p:cNvCxnSpPr>
          <p:nvPr/>
        </p:nvCxnSpPr>
        <p:spPr bwMode="auto">
          <a:xfrm>
            <a:off x="8495892" y="2901851"/>
            <a:ext cx="140109" cy="747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Connector 57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2" name="Text Box 7"/>
          <p:cNvSpPr>
            <a:spLocks noChangeArrowheads="1"/>
          </p:cNvSpPr>
          <p:nvPr/>
        </p:nvSpPr>
        <p:spPr bwMode="auto">
          <a:xfrm>
            <a:off x="2270126" y="2328863"/>
            <a:ext cx="2049723" cy="649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 dirty="0"/>
              <a:t>platforms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4" name="Text Box 7"/>
          <p:cNvSpPr>
            <a:spLocks noChangeArrowheads="1"/>
          </p:cNvSpPr>
          <p:nvPr/>
        </p:nvSpPr>
        <p:spPr bwMode="auto">
          <a:xfrm>
            <a:off x="1508125" y="2938463"/>
            <a:ext cx="1819530" cy="649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 dirty="0"/>
              <a:t>memory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52400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56" name="Straight Connector 33"/>
          <p:cNvCxnSpPr>
            <a:cxnSpLocks noChangeShapeType="1"/>
            <a:stCxn id="58412" idx="4"/>
            <a:endCxn id="58379" idx="0"/>
          </p:cNvCxnSpPr>
          <p:nvPr/>
        </p:nvCxnSpPr>
        <p:spPr bwMode="auto">
          <a:xfrm>
            <a:off x="3294987" y="2978052"/>
            <a:ext cx="145126" cy="87004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Straight Connector 60"/>
          <p:cNvCxnSpPr/>
          <p:nvPr/>
        </p:nvCxnSpPr>
        <p:spPr>
          <a:xfrm>
            <a:off x="152400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27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l-GR" smtClean="0"/>
              <a:t>The ER Approach</a:t>
            </a: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600"/>
              <a:t>Product</a:t>
            </a:r>
            <a:r>
              <a:rPr lang="el-GR" altLang="el-GR" sz="2600"/>
              <a:t> </a:t>
            </a:r>
            <a:r>
              <a:rPr lang="en-US" altLang="el-GR" sz="2600"/>
              <a:t>(</a:t>
            </a:r>
            <a:r>
              <a:rPr lang="en-US" altLang="el-GR" sz="2600" u="sng"/>
              <a:t>name</a:t>
            </a:r>
            <a:r>
              <a:rPr lang="en-US" altLang="el-GR" sz="2600"/>
              <a:t>,</a:t>
            </a:r>
            <a:r>
              <a:rPr lang="el-GR" altLang="el-GR" sz="2600"/>
              <a:t> </a:t>
            </a:r>
            <a:r>
              <a:rPr lang="en-US" altLang="el-GR" sz="2600"/>
              <a:t>price,</a:t>
            </a:r>
            <a:r>
              <a:rPr lang="el-GR" altLang="el-GR" sz="2600"/>
              <a:t> </a:t>
            </a:r>
            <a:r>
              <a:rPr lang="en-US" altLang="el-GR" sz="2600"/>
              <a:t>category, manufacturer)</a:t>
            </a:r>
          </a:p>
          <a:p>
            <a:r>
              <a:rPr lang="en-US" altLang="el-GR" sz="2600"/>
              <a:t>EducationalProduct</a:t>
            </a:r>
            <a:r>
              <a:rPr lang="el-GR" altLang="el-GR" sz="2600"/>
              <a:t> </a:t>
            </a:r>
            <a:r>
              <a:rPr lang="en-US" altLang="el-GR" sz="2600"/>
              <a:t>(</a:t>
            </a:r>
            <a:r>
              <a:rPr lang="en-US" altLang="el-GR" sz="2600" u="sng"/>
              <a:t>name</a:t>
            </a:r>
            <a:r>
              <a:rPr lang="en-US" altLang="el-GR" sz="2600"/>
              <a:t>, </a:t>
            </a:r>
            <a:r>
              <a:rPr lang="en-US" altLang="el-GR" sz="2600" b="1">
                <a:solidFill>
                  <a:srgbClr val="820000"/>
                </a:solidFill>
              </a:rPr>
              <a:t>ageGroup</a:t>
            </a:r>
            <a:r>
              <a:rPr lang="en-US" altLang="el-GR" sz="2600"/>
              <a:t>,</a:t>
            </a:r>
            <a:r>
              <a:rPr lang="en-US" altLang="el-GR" sz="2600">
                <a:solidFill>
                  <a:schemeClr val="accent2"/>
                </a:solidFill>
              </a:rPr>
              <a:t> </a:t>
            </a:r>
            <a:r>
              <a:rPr lang="en-US" altLang="el-GR" sz="2600" b="1">
                <a:solidFill>
                  <a:srgbClr val="820000"/>
                </a:solidFill>
              </a:rPr>
              <a:t>topic</a:t>
            </a:r>
            <a:r>
              <a:rPr lang="en-US" altLang="el-GR" sz="2600"/>
              <a:t>)</a:t>
            </a:r>
          </a:p>
          <a:p>
            <a:r>
              <a:rPr lang="en-US" altLang="el-GR" sz="2600"/>
              <a:t>SoftwareProduct</a:t>
            </a:r>
            <a:r>
              <a:rPr lang="el-GR" altLang="el-GR" sz="2600"/>
              <a:t> </a:t>
            </a:r>
            <a:r>
              <a:rPr lang="en-US" altLang="el-GR" sz="2600"/>
              <a:t>(</a:t>
            </a:r>
            <a:r>
              <a:rPr lang="en-US" altLang="el-GR" sz="2600" u="sng"/>
              <a:t>name</a:t>
            </a:r>
            <a:r>
              <a:rPr lang="en-US" altLang="el-GR" sz="2600"/>
              <a:t>, </a:t>
            </a:r>
            <a:r>
              <a:rPr lang="en-US" altLang="el-GR" sz="2600" b="1">
                <a:solidFill>
                  <a:srgbClr val="820000"/>
                </a:solidFill>
              </a:rPr>
              <a:t>platforms</a:t>
            </a:r>
            <a:r>
              <a:rPr lang="en-US" altLang="el-GR" sz="2600"/>
              <a:t>, </a:t>
            </a:r>
            <a:r>
              <a:rPr lang="en-US" altLang="el-GR" sz="2600" b="1">
                <a:solidFill>
                  <a:srgbClr val="820000"/>
                </a:solidFill>
              </a:rPr>
              <a:t>requiredMemory</a:t>
            </a:r>
            <a:r>
              <a:rPr lang="en-US" altLang="el-GR" sz="2600"/>
              <a:t>)</a:t>
            </a:r>
          </a:p>
          <a:p>
            <a:endParaRPr lang="en-US" altLang="el-GR" sz="2600"/>
          </a:p>
          <a:p>
            <a:r>
              <a:rPr lang="el-GR" altLang="el-GR" sz="2600"/>
              <a:t>Θυμηθείτε ότι το ίδιο όνομα στήλης μπορεί να εμφανίζεται σε πολλές σχέσεις (</a:t>
            </a:r>
            <a:r>
              <a:rPr lang="en-US" altLang="el-GR" sz="2600"/>
              <a:t>Same </a:t>
            </a:r>
            <a:r>
              <a:rPr lang="en-US" altLang="el-GR" sz="2600" u="sng"/>
              <a:t>name </a:t>
            </a:r>
            <a:r>
              <a:rPr lang="en-US" altLang="el-GR" sz="2600"/>
              <a:t>may appear in several relations</a:t>
            </a:r>
            <a:r>
              <a:rPr lang="el-GR" altLang="el-GR" sz="2600"/>
              <a:t>)</a:t>
            </a:r>
            <a:r>
              <a:rPr lang="en-US" altLang="el-GR" sz="2600"/>
              <a:t> </a:t>
            </a:r>
            <a:r>
              <a:rPr lang="el-GR" altLang="el-GR" sz="2600"/>
              <a:t>παρά το γεγονός ότι κάθε φορά εκφράζει ενδεχομένως κάτι διαφορετικό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9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417763" y="517526"/>
          <a:ext cx="6818312" cy="5395913"/>
        </p:xfrm>
        <a:graphic>
          <a:graphicData uri="http://schemas.openxmlformats.org/presentationml/2006/ole">
            <p:oleObj spid="_x0000_s2052" name="Έγγραφο" r:id="rId3" imgW="5746084" imgH="453920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74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209800" y="974726"/>
          <a:ext cx="7881938" cy="5267325"/>
        </p:xfrm>
        <a:graphic>
          <a:graphicData uri="http://schemas.openxmlformats.org/presentationml/2006/ole">
            <p:oleObj spid="_x0000_s3076" name="Έγγραφο" r:id="rId3" imgW="6348740" imgH="4248035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42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911350" y="676275"/>
          <a:ext cx="7634288" cy="4471988"/>
        </p:xfrm>
        <a:graphic>
          <a:graphicData uri="http://schemas.openxmlformats.org/presentationml/2006/ole">
            <p:oleObj spid="_x0000_s4100" name="Έγγραφο" r:id="rId3" imgW="5870904" imgH="343031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144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782764" y="576263"/>
          <a:ext cx="8745537" cy="4959350"/>
        </p:xfrm>
        <a:graphic>
          <a:graphicData uri="http://schemas.openxmlformats.org/presentationml/2006/ole">
            <p:oleObj spid="_x0000_s5124" name="Έγγραφο" r:id="rId3" imgW="6396951" imgH="363114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458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Περιορισμοί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6" y="1268413"/>
            <a:ext cx="8424863" cy="48244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dirty="0"/>
              <a:t>Η εταιρεία </a:t>
            </a:r>
            <a:r>
              <a:rPr lang="en-US" sz="2400" dirty="0"/>
              <a:t>Mythical films</a:t>
            </a:r>
            <a:r>
              <a:rPr lang="el-GR" sz="2400" dirty="0"/>
              <a:t> διαθέτει ταινίες σε διάφορες κατηγορίες (</a:t>
            </a:r>
            <a:r>
              <a:rPr lang="en-US" sz="2400" dirty="0"/>
              <a:t>CATEGORIES</a:t>
            </a:r>
            <a:r>
              <a:rPr lang="el-GR" sz="2400" dirty="0"/>
              <a:t>). </a:t>
            </a:r>
          </a:p>
          <a:p>
            <a:pPr marL="0" indent="0">
              <a:buNone/>
              <a:defRPr/>
            </a:pPr>
            <a:r>
              <a:rPr lang="el-GR" sz="2400" dirty="0"/>
              <a:t>Κάθε κατηγορία έχει έναν μοναδικό κωδικό (</a:t>
            </a:r>
            <a:r>
              <a:rPr lang="en-US" sz="2400" dirty="0"/>
              <a:t>CATEGORY</a:t>
            </a:r>
            <a:r>
              <a:rPr lang="el-GR" sz="2400" dirty="0"/>
              <a:t>_</a:t>
            </a:r>
            <a:r>
              <a:rPr lang="en-US" sz="2400" dirty="0"/>
              <a:t>NO</a:t>
            </a:r>
            <a:r>
              <a:rPr lang="el-GR" sz="2400" dirty="0"/>
              <a:t>), που είναι αύξων αριθμός, και ένα όνομα (</a:t>
            </a:r>
            <a:r>
              <a:rPr lang="en-US" sz="2400" dirty="0"/>
              <a:t>CATEGORY</a:t>
            </a:r>
            <a:r>
              <a:rPr lang="el-GR" sz="2400" dirty="0"/>
              <a:t>_</a:t>
            </a:r>
            <a:r>
              <a:rPr lang="en-US" sz="2400" dirty="0"/>
              <a:t>NAME</a:t>
            </a:r>
            <a:r>
              <a:rPr lang="el-GR" sz="2400" dirty="0"/>
              <a:t>) π.χ. (1, </a:t>
            </a:r>
            <a:r>
              <a:rPr lang="en-US" sz="2400" dirty="0"/>
              <a:t>Comedy</a:t>
            </a:r>
            <a:r>
              <a:rPr lang="el-GR" sz="2400" dirty="0"/>
              <a:t>), (2, </a:t>
            </a:r>
            <a:r>
              <a:rPr lang="en-US" sz="2400" dirty="0"/>
              <a:t>Drama</a:t>
            </a:r>
            <a:r>
              <a:rPr lang="el-GR" sz="2400" dirty="0"/>
              <a:t>). Για κάθε κατηγορία καταχωρούμε πόσες ταινίες ανήκουν στην κατηγορία αυτή (</a:t>
            </a:r>
            <a:r>
              <a:rPr lang="en-US" sz="2400" dirty="0"/>
              <a:t>NO</a:t>
            </a:r>
            <a:r>
              <a:rPr lang="el-GR" sz="2400" dirty="0"/>
              <a:t>_</a:t>
            </a:r>
            <a:r>
              <a:rPr lang="en-US" sz="2400" dirty="0"/>
              <a:t>OF</a:t>
            </a:r>
            <a:r>
              <a:rPr lang="el-GR" sz="2400" dirty="0"/>
              <a:t>_</a:t>
            </a:r>
            <a:r>
              <a:rPr lang="en-US" sz="2400" dirty="0"/>
              <a:t>FILMS</a:t>
            </a:r>
            <a:r>
              <a:rPr lang="el-GR" sz="2400" dirty="0"/>
              <a:t>). </a:t>
            </a:r>
          </a:p>
          <a:p>
            <a:pPr marL="0" indent="0">
              <a:buNone/>
              <a:defRPr/>
            </a:pPr>
            <a:r>
              <a:rPr lang="el-GR" sz="2400" dirty="0"/>
              <a:t>Κάθε ταινία μπορεί να ανήκει σε μια κατηγορία και σε μία κατηγορία μπορεί να ανήκουν πολλές ταινίες. </a:t>
            </a:r>
          </a:p>
          <a:p>
            <a:pPr marL="0" indent="0">
              <a:buNone/>
              <a:defRPr/>
            </a:pPr>
            <a:r>
              <a:rPr lang="el-GR" sz="2400" dirty="0"/>
              <a:t>Για κάθε ταινία καταχωρούμε πρωταγωνιστές (</a:t>
            </a:r>
            <a:r>
              <a:rPr lang="en-US" sz="2400" dirty="0"/>
              <a:t>ACTORS</a:t>
            </a:r>
            <a:r>
              <a:rPr lang="el-GR" sz="2400" dirty="0"/>
              <a:t>). Κάθε πρωταγωνιστής έχει έναν μοναδικό κωδικό (</a:t>
            </a:r>
            <a:r>
              <a:rPr lang="en-US" sz="2400" dirty="0"/>
              <a:t>ACTOR</a:t>
            </a:r>
            <a:r>
              <a:rPr lang="el-GR" sz="2400" dirty="0"/>
              <a:t>_</a:t>
            </a:r>
            <a:r>
              <a:rPr lang="en-US" sz="2400" dirty="0"/>
              <a:t>NO</a:t>
            </a:r>
            <a:r>
              <a:rPr lang="el-GR" sz="2400" dirty="0"/>
              <a:t>), που είναι αύξων αριθμός, και ένα όνομα (</a:t>
            </a:r>
            <a:r>
              <a:rPr lang="en-US" sz="2400" dirty="0"/>
              <a:t>ACTOR</a:t>
            </a:r>
            <a:r>
              <a:rPr lang="el-GR" sz="2400" dirty="0"/>
              <a:t>_</a:t>
            </a:r>
            <a:r>
              <a:rPr lang="en-US" sz="2400" dirty="0"/>
              <a:t>NAME</a:t>
            </a:r>
            <a:r>
              <a:rPr lang="el-GR" sz="2400" dirty="0"/>
              <a:t>). Κάθε ταινία μπορεί να έχει έναν ή περισσότερους πρωταγωνιστές και ένας πρωταγωνιστής μπορεί να πρωταγωνιστεί σε πολλές ταινίες.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56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789114" y="220663"/>
          <a:ext cx="8658225" cy="5753100"/>
        </p:xfrm>
        <a:graphic>
          <a:graphicData uri="http://schemas.openxmlformats.org/presentationml/2006/ole">
            <p:oleObj spid="_x0000_s6148" name="Document" r:id="rId3" imgW="6008030" imgH="400353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2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024063" y="428626"/>
          <a:ext cx="8001000" cy="4951413"/>
        </p:xfrm>
        <a:graphic>
          <a:graphicData uri="http://schemas.openxmlformats.org/presentationml/2006/ole">
            <p:oleObj spid="_x0000_s7172" name="Έγγραφο" r:id="rId3" imgW="6014384" imgH="3722179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95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093914" y="500064"/>
          <a:ext cx="7978775" cy="4700587"/>
        </p:xfrm>
        <a:graphic>
          <a:graphicData uri="http://schemas.openxmlformats.org/presentationml/2006/ole">
            <p:oleObj spid="_x0000_s8196" name="Έγγραφο" r:id="rId3" imgW="6014384" imgH="3542962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21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949451" y="714375"/>
          <a:ext cx="7789863" cy="5100638"/>
        </p:xfrm>
        <a:graphic>
          <a:graphicData uri="http://schemas.openxmlformats.org/presentationml/2006/ole">
            <p:oleObj spid="_x0000_s9220" name="Έγγραφο" r:id="rId3" imgW="5871441" imgH="384489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190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597025" y="434975"/>
          <a:ext cx="8955088" cy="2482850"/>
        </p:xfrm>
        <a:graphic>
          <a:graphicData uri="http://schemas.openxmlformats.org/presentationml/2006/ole">
            <p:oleObj spid="_x0000_s10244" name="Έγγραφο" r:id="rId3" imgW="6308531" imgH="1760864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866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809750" y="428626"/>
          <a:ext cx="8445500" cy="4932363"/>
        </p:xfrm>
        <a:graphic>
          <a:graphicData uri="http://schemas.openxmlformats.org/presentationml/2006/ole">
            <p:oleObj spid="_x0000_s11268" name="Έγγραφο" r:id="rId3" imgW="6014384" imgH="3513812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39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228601"/>
            <a:ext cx="8062912" cy="752475"/>
          </a:xfrm>
        </p:spPr>
        <p:txBody>
          <a:bodyPr/>
          <a:lstStyle/>
          <a:p>
            <a:r>
              <a:rPr lang="el-GR" altLang="el-GR" sz="2400"/>
              <a:t>Να κάνετε τις απαραίτητες αλλαγές στο παρακάτω μοντέλο Οντοτήτων Συσχετίσεων. </a:t>
            </a:r>
          </a:p>
        </p:txBody>
      </p:sp>
      <p:pic>
        <p:nvPicPr>
          <p:cNvPr id="55299" name="Picture 6" descr="㏦#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47914" y="1196976"/>
            <a:ext cx="7494587" cy="49688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06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>
                <a:solidFill>
                  <a:srgbClr val="C00000"/>
                </a:solidFill>
              </a:rPr>
              <a:t>Συναρτησιακές εξαρτήσεις</a:t>
            </a:r>
            <a:br>
              <a:rPr lang="el-GR" altLang="el-GR" b="1" smtClean="0">
                <a:solidFill>
                  <a:srgbClr val="C00000"/>
                </a:solidFill>
              </a:rPr>
            </a:br>
            <a:endParaRPr lang="el-GR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0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1920875" y="477839"/>
          <a:ext cx="8229600" cy="5197475"/>
        </p:xfrm>
        <a:graphic>
          <a:graphicData uri="http://schemas.openxmlformats.org/presentationml/2006/ole">
            <p:oleObj spid="_x0000_s12292" name="Document" r:id="rId3" imgW="5325651" imgH="3363256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8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28600"/>
            <a:ext cx="8964613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400">
                <a:solidFill>
                  <a:srgbClr val="990033"/>
                </a:solidFill>
              </a:rPr>
              <a:t/>
            </a:r>
            <a:br>
              <a:rPr lang="el-GR" altLang="el-GR" sz="2400">
                <a:solidFill>
                  <a:srgbClr val="990033"/>
                </a:solidFill>
              </a:rPr>
            </a:br>
            <a:r>
              <a:rPr lang="el-GR" altLang="el-GR" sz="2400">
                <a:solidFill>
                  <a:srgbClr val="990033"/>
                </a:solidFill>
              </a:rPr>
              <a:t>Επιχειρησιακός Κανόνας</a:t>
            </a:r>
            <a:r>
              <a:rPr lang="el-GR" altLang="el-GR" sz="2400"/>
              <a:t> </a:t>
            </a:r>
            <a:br>
              <a:rPr lang="el-GR" altLang="el-GR" sz="2400"/>
            </a:br>
            <a:r>
              <a:rPr lang="el-GR" altLang="el-GR" sz="2400"/>
              <a:t>Κάθε τμήμα έχει ένα μοναδικό όνομα, έναν μοναδικό αριθμό, έναν εργαζόμενο που το διευθύνει.</a:t>
            </a:r>
            <a:br>
              <a:rPr lang="el-GR" altLang="el-GR" sz="2400"/>
            </a:br>
            <a:endParaRPr lang="el-GR" altLang="el-GR" sz="2400"/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2855914" y="2413016"/>
            <a:ext cx="5235575" cy="20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Monotype Sorts" charset="2"/>
              <a:buNone/>
            </a:pPr>
            <a:r>
              <a:rPr lang="el-GR" altLang="el-GR" b="1" i="1">
                <a:solidFill>
                  <a:srgbClr val="C00000"/>
                </a:solidFill>
                <a:latin typeface="Tahoma" panose="020B0604030504040204" pitchFamily="34" charset="0"/>
              </a:rPr>
              <a:t>Συναρτησιακές εξαρτήσεις</a:t>
            </a:r>
          </a:p>
          <a:p>
            <a:pPr algn="ctr">
              <a:buFont typeface="Monotype Sorts" charset="2"/>
              <a:buNone/>
            </a:pPr>
            <a:endParaRPr lang="en-US" altLang="el-GR" i="1">
              <a:latin typeface="Tahoma" panose="020B0604030504040204" pitchFamily="34" charset="0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anose="020B0604030504040204" pitchFamily="34" charset="0"/>
              </a:rPr>
              <a:t>deptName</a:t>
            </a:r>
            <a:r>
              <a:rPr lang="en-US" altLang="el-GR">
                <a:latin typeface="Tahoma" panose="020B0604030504040204" pitchFamily="34" charset="0"/>
              </a:rPr>
              <a:t> </a:t>
            </a:r>
            <a:r>
              <a:rPr lang="en-US" altLang="el-GR">
                <a:latin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en-US" altLang="el-GR">
                <a:latin typeface="Tahoma" panose="020B0604030504040204" pitchFamily="34" charset="0"/>
              </a:rPr>
              <a:t> </a:t>
            </a:r>
            <a:r>
              <a:rPr lang="en-US" altLang="el-GR" i="1">
                <a:latin typeface="Tahoma" panose="020B0604030504040204" pitchFamily="34" charset="0"/>
                <a:sym typeface="Symbol" panose="05050102010706020507" pitchFamily="18" charset="2"/>
              </a:rPr>
              <a:t>deptNumber</a:t>
            </a:r>
            <a:endParaRPr lang="el-GR" altLang="el-GR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anose="020B0604030504040204" pitchFamily="34" charset="0"/>
                <a:sym typeface="Symbol" panose="05050102010706020507" pitchFamily="18" charset="2"/>
              </a:rPr>
              <a:t>deptNumber</a:t>
            </a:r>
            <a:r>
              <a:rPr lang="en-US" altLang="el-GR">
                <a:latin typeface="Tahoma" panose="020B0604030504040204" pitchFamily="34" charset="0"/>
                <a:sym typeface="Symbol" panose="05050102010706020507" pitchFamily="18" charset="2"/>
              </a:rPr>
              <a:t> </a:t>
            </a:r>
            <a:r>
              <a:rPr lang="en-US" altLang="el-GR" i="1">
                <a:latin typeface="Tahoma" panose="020B0604030504040204" pitchFamily="34" charset="0"/>
              </a:rPr>
              <a:t> deptName</a:t>
            </a:r>
            <a:endParaRPr lang="el-GR" altLang="el-GR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anose="020B0604030504040204" pitchFamily="34" charset="0"/>
                <a:sym typeface="Symbol" panose="05050102010706020507" pitchFamily="18" charset="2"/>
              </a:rPr>
              <a:t>deptNumber</a:t>
            </a:r>
            <a:r>
              <a:rPr lang="en-US" altLang="el-GR">
                <a:latin typeface="Tahoma" panose="020B0604030504040204" pitchFamily="34" charset="0"/>
                <a:sym typeface="Symbol" panose="05050102010706020507" pitchFamily="18" charset="2"/>
              </a:rPr>
              <a:t> </a:t>
            </a:r>
            <a:r>
              <a:rPr lang="en-US" altLang="el-GR">
                <a:latin typeface="Tahoma" panose="020B0604030504040204" pitchFamily="34" charset="0"/>
              </a:rPr>
              <a:t> </a:t>
            </a:r>
            <a:r>
              <a:rPr lang="en-US" altLang="el-GR" i="1">
                <a:latin typeface="Tahoma" panose="020B0604030504040204" pitchFamily="34" charset="0"/>
                <a:sym typeface="Symbol" panose="05050102010706020507" pitchFamily="18" charset="2"/>
              </a:rPr>
              <a:t>mngrIdNum</a:t>
            </a:r>
            <a:endParaRPr lang="el-GR" altLang="el-GR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anose="020B0604030504040204" pitchFamily="34" charset="0"/>
                <a:sym typeface="Symbol" panose="05050102010706020507" pitchFamily="18" charset="2"/>
              </a:rPr>
              <a:t>deptName</a:t>
            </a:r>
            <a:r>
              <a:rPr lang="en-US" altLang="el-GR">
                <a:latin typeface="Tahoma" panose="020B0604030504040204" pitchFamily="34" charset="0"/>
                <a:sym typeface="Symbol" panose="05050102010706020507" pitchFamily="18" charset="2"/>
              </a:rPr>
              <a:t> </a:t>
            </a:r>
            <a:r>
              <a:rPr lang="en-US" altLang="el-GR">
                <a:latin typeface="Tahoma" panose="020B0604030504040204" pitchFamily="34" charset="0"/>
              </a:rPr>
              <a:t> </a:t>
            </a:r>
            <a:r>
              <a:rPr lang="en-US" altLang="el-GR" i="1">
                <a:latin typeface="Tahoma" panose="020B0604030504040204" pitchFamily="34" charset="0"/>
                <a:sym typeface="Symbol" panose="05050102010706020507" pitchFamily="18" charset="2"/>
              </a:rPr>
              <a:t>mngrIdNum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92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Περιορισμοί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400"/>
              <a:t>Κάθε ταινία (</a:t>
            </a:r>
            <a:r>
              <a:rPr lang="en-US" altLang="el-GR" sz="2400"/>
              <a:t>FILMS</a:t>
            </a:r>
            <a:r>
              <a:rPr lang="el-GR" altLang="el-GR" sz="2400"/>
              <a:t>) έχει έναν μοναδικό κωδικό (</a:t>
            </a:r>
            <a:r>
              <a:rPr lang="en-US" altLang="el-GR" sz="2400"/>
              <a:t>FILM</a:t>
            </a:r>
            <a:r>
              <a:rPr lang="el-GR" altLang="el-GR" sz="2400"/>
              <a:t>_</a:t>
            </a:r>
            <a:r>
              <a:rPr lang="en-US" altLang="el-GR" sz="2400"/>
              <a:t>NO</a:t>
            </a:r>
            <a:r>
              <a:rPr lang="el-GR" altLang="el-GR" sz="2400"/>
              <a:t>), που είναι αύξων αριθμός, και έναν τίτλο (</a:t>
            </a:r>
            <a:r>
              <a:rPr lang="en-US" altLang="el-GR" sz="2400"/>
              <a:t>FILM</a:t>
            </a:r>
            <a:r>
              <a:rPr lang="el-GR" altLang="el-GR" sz="2400"/>
              <a:t>_</a:t>
            </a:r>
            <a:r>
              <a:rPr lang="en-US" altLang="el-GR" sz="2400"/>
              <a:t>NAME</a:t>
            </a:r>
            <a:r>
              <a:rPr lang="el-GR" altLang="el-GR" sz="2400"/>
              <a:t>). Για κάθε ταινία υπάρχουν απαραίτητα υπότιτλοι (</a:t>
            </a:r>
            <a:r>
              <a:rPr lang="en-US" altLang="el-GR" sz="2400"/>
              <a:t>SUBTITLES</a:t>
            </a:r>
            <a:r>
              <a:rPr lang="el-GR" altLang="el-GR" sz="2400"/>
              <a:t>) στα αγγλικά (</a:t>
            </a:r>
            <a:r>
              <a:rPr lang="en-US" altLang="el-GR" sz="2400"/>
              <a:t>ENG</a:t>
            </a:r>
            <a:r>
              <a:rPr lang="el-GR" altLang="el-GR" sz="2400"/>
              <a:t>). Επιπλέον οι υπότιτλοι μπορούν να υπάρχουν είτε στα ελληνικά (</a:t>
            </a:r>
            <a:r>
              <a:rPr lang="en-US" altLang="el-GR" sz="2400"/>
              <a:t>GRE</a:t>
            </a:r>
            <a:r>
              <a:rPr lang="el-GR" altLang="el-GR" sz="2400"/>
              <a:t>) είτε στα γαλλικά (</a:t>
            </a:r>
            <a:r>
              <a:rPr lang="en-US" altLang="el-GR" sz="2400"/>
              <a:t>FRE</a:t>
            </a:r>
            <a:r>
              <a:rPr lang="el-GR" altLang="el-GR" sz="2400"/>
              <a:t>) είτε και στα δύο. </a:t>
            </a:r>
          </a:p>
          <a:p>
            <a:pPr marL="0" indent="0">
              <a:buNone/>
            </a:pPr>
            <a:r>
              <a:rPr lang="el-GR" altLang="el-GR" sz="2400"/>
              <a:t>Τέλος, για κάθε ταινία καταχωρούμε την ημερομηνία πρώτης προβολής (</a:t>
            </a:r>
            <a:r>
              <a:rPr lang="en-US" altLang="el-GR" sz="2400"/>
              <a:t>F</a:t>
            </a:r>
            <a:r>
              <a:rPr lang="el-GR" altLang="el-GR" sz="2400"/>
              <a:t>_</a:t>
            </a:r>
            <a:r>
              <a:rPr lang="en-US" altLang="el-GR" sz="2400"/>
              <a:t>Date</a:t>
            </a:r>
            <a:r>
              <a:rPr lang="el-GR" altLang="el-GR" sz="2400"/>
              <a:t>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94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28600"/>
            <a:ext cx="8964613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400">
                <a:solidFill>
                  <a:srgbClr val="990033"/>
                </a:solidFill>
              </a:rPr>
              <a:t/>
            </a:r>
            <a:br>
              <a:rPr lang="el-GR" altLang="el-GR" sz="2400">
                <a:solidFill>
                  <a:srgbClr val="990033"/>
                </a:solidFill>
              </a:rPr>
            </a:br>
            <a:r>
              <a:rPr lang="el-GR" altLang="el-GR" sz="2400" b="1"/>
              <a:t>Επιχειρησιακός Κανόνας </a:t>
            </a:r>
            <a:br>
              <a:rPr lang="el-GR" altLang="el-GR" sz="2400" b="1"/>
            </a:br>
            <a:r>
              <a:rPr lang="el-GR" altLang="el-GR" sz="2400"/>
              <a:t>Κρατούμε 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400"/>
            </a:br>
            <a:endParaRPr lang="el-GR" altLang="el-GR" sz="2400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931989" y="1620839"/>
          <a:ext cx="8239125" cy="3616325"/>
        </p:xfrm>
        <a:graphic>
          <a:graphicData uri="http://schemas.openxmlformats.org/presentationml/2006/ole">
            <p:oleObj spid="_x0000_s13316" name="Document" r:id="rId3" imgW="4654804" imgH="2042344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93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1917701" y="377826"/>
          <a:ext cx="8482013" cy="6511925"/>
        </p:xfrm>
        <a:graphic>
          <a:graphicData uri="http://schemas.openxmlformats.org/presentationml/2006/ole">
            <p:oleObj spid="_x0000_s14340" name="Document" r:id="rId3" imgW="5300434" imgH="4062541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357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>
                <a:latin typeface="Arial" panose="020B0604020202020204" pitchFamily="34" charset="0"/>
                <a:cs typeface="Arial" panose="020B0604020202020204" pitchFamily="34" charset="0"/>
              </a:rPr>
              <a:t>Παράδειγμα μοντέλου </a:t>
            </a:r>
            <a:r>
              <a:rPr lang="en-US" altLang="el-GR" b="1" smtClean="0">
                <a:latin typeface="Arial" panose="020B0604020202020204" pitchFamily="34" charset="0"/>
                <a:cs typeface="Arial" panose="020B0604020202020204" pitchFamily="34" charset="0"/>
              </a:rPr>
              <a:t>Elmasri – Navathe</a:t>
            </a:r>
            <a:r>
              <a:rPr lang="el-GR" altLang="el-GR" smtClean="0"/>
              <a:t> 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2962275" y="1543050"/>
            <a:ext cx="91440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charset="2"/>
              <a:buNone/>
            </a:pPr>
            <a:endParaRPr lang="en-US" altLang="el-GR">
              <a:latin typeface="Tahoma" panose="020B0604030504040204" pitchFamily="34" charset="0"/>
            </a:endParaRP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2962275" y="1543050"/>
            <a:ext cx="91440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charset="2"/>
              <a:buNone/>
            </a:pPr>
            <a:endParaRPr lang="en-US" altLang="el-GR">
              <a:latin typeface="Tahoma" panose="020B0604030504040204" pitchFamily="34" charset="0"/>
            </a:endParaRPr>
          </a:p>
        </p:txBody>
      </p:sp>
      <p:pic>
        <p:nvPicPr>
          <p:cNvPr id="152582" name="Picture 6" descr="CompanyEN_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543050"/>
            <a:ext cx="69437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319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- Ορθογώνιο"/>
          <p:cNvSpPr>
            <a:spLocks noChangeArrowheads="1"/>
          </p:cNvSpPr>
          <p:nvPr/>
        </p:nvSpPr>
        <p:spPr bwMode="auto">
          <a:xfrm>
            <a:off x="3810000" y="1098551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l-GR" altLang="el-GR">
                <a:latin typeface="Tahoma" panose="020B0604030504040204" pitchFamily="34" charset="0"/>
              </a:rPr>
              <a:t>Επισκόπηση κάποιων σύνθετων εντολών της γλώσσας SQL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47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809750" y="571500"/>
          <a:ext cx="8743950" cy="4357688"/>
        </p:xfrm>
        <a:graphic>
          <a:graphicData uri="http://schemas.openxmlformats.org/presentationml/2006/ole">
            <p:oleObj spid="_x0000_s15364" name="Έγγραφο" r:id="rId3" imgW="5261958" imgH="262276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14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317875" y="539750"/>
          <a:ext cx="11360150" cy="5849938"/>
        </p:xfrm>
        <a:graphic>
          <a:graphicData uri="http://schemas.openxmlformats.org/presentationml/2006/ole">
            <p:oleObj spid="_x0000_s16388" name="Έγγραφο" r:id="rId3" imgW="5261838" imgH="2714032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55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814514" y="357189"/>
          <a:ext cx="8239125" cy="4162425"/>
        </p:xfrm>
        <a:graphic>
          <a:graphicData uri="http://schemas.openxmlformats.org/presentationml/2006/ole">
            <p:oleObj spid="_x0000_s17412" name="Έγγραφο" r:id="rId3" imgW="5404901" imgH="2731085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66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66939" y="528639"/>
          <a:ext cx="7858125" cy="3971925"/>
        </p:xfrm>
        <a:graphic>
          <a:graphicData uri="http://schemas.openxmlformats.org/presentationml/2006/ole">
            <p:oleObj spid="_x0000_s18436" name="Έγγραφο" r:id="rId3" imgW="5404901" imgH="2732525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0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855789" y="214313"/>
          <a:ext cx="8574087" cy="4857750"/>
        </p:xfrm>
        <a:graphic>
          <a:graphicData uri="http://schemas.openxmlformats.org/presentationml/2006/ole">
            <p:oleObj spid="_x0000_s19460" name="Έγγραφο" r:id="rId3" imgW="5404901" imgH="306181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03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024063" y="428625"/>
          <a:ext cx="8716962" cy="3384550"/>
        </p:xfrm>
        <a:graphic>
          <a:graphicData uri="http://schemas.openxmlformats.org/presentationml/2006/ole">
            <p:oleObj spid="_x0000_s20484" name="Έγγραφο" r:id="rId3" imgW="5261958" imgH="204372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40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Ζητούμενα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/>
              <a:t>Κατασκευάστε την Κανονική μορφή </a:t>
            </a:r>
            <a:r>
              <a:rPr lang="en-US" altLang="el-GR" sz="2400"/>
              <a:t>Boyce</a:t>
            </a:r>
            <a:r>
              <a:rPr lang="el-GR" altLang="el-GR" sz="2400"/>
              <a:t>-</a:t>
            </a:r>
            <a:r>
              <a:rPr lang="en-US" altLang="el-GR" sz="2400"/>
              <a:t>Codd </a:t>
            </a:r>
            <a:r>
              <a:rPr lang="el-GR" altLang="el-GR" sz="2400"/>
              <a:t>για τη βάση δεδομένων </a:t>
            </a:r>
            <a:r>
              <a:rPr lang="en-US" altLang="el-GR" sz="2400"/>
              <a:t>MYTHICAL</a:t>
            </a:r>
            <a:r>
              <a:rPr lang="el-GR" altLang="el-GR" sz="2400"/>
              <a:t>_</a:t>
            </a:r>
            <a:r>
              <a:rPr lang="en-US" altLang="el-GR" sz="2400"/>
              <a:t>FILMS </a:t>
            </a:r>
            <a:r>
              <a:rPr lang="el-GR" altLang="el-GR" sz="2400"/>
              <a:t>με χρήση συναρτησιακών εξαρτήσεων. Τι θα αλλάξει στις συναρτησιακές εξαρτήσεις και στους πίνακες της βάσης δεδομένων αν κάθε ταινία μπορεί να ανήκει σε μια ή περισσότερες κατηγορίες και σε μία κατηγορία μπορεί να ανήκουν πολλές ταινίες; </a:t>
            </a:r>
          </a:p>
          <a:p>
            <a:r>
              <a:rPr lang="el-GR" altLang="el-GR" sz="2400"/>
              <a:t>Δημιουργήστε Μοντέλο Οντοτήτων Συσχετίσεων. Αν μας ενδιαφέρει να γνωρίζουμε πολλούς ηθοποιούς, πρωταγωνιστές σε πολλές ταινίες που ανήκουν σε πολλές κατηγορίες τροποποιήστε το ΜΟΣ  </a:t>
            </a:r>
          </a:p>
          <a:p>
            <a:r>
              <a:rPr lang="el-GR" altLang="el-GR" sz="2400"/>
              <a:t>Δημιουργείστε τους πίνακες με κύρια και ξένα κλειδιά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138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952625" y="357189"/>
          <a:ext cx="7429500" cy="4556125"/>
        </p:xfrm>
        <a:graphic>
          <a:graphicData uri="http://schemas.openxmlformats.org/presentationml/2006/ole">
            <p:oleObj spid="_x0000_s21508" name="Έγγραφο" r:id="rId3" imgW="5404768" imgH="3309164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4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2265195"/>
              </p:ext>
            </p:extLst>
          </p:nvPr>
        </p:nvGraphicFramePr>
        <p:xfrm>
          <a:off x="1871663" y="393700"/>
          <a:ext cx="7694612" cy="5500688"/>
        </p:xfrm>
        <a:graphic>
          <a:graphicData uri="http://schemas.openxmlformats.org/presentationml/2006/ole">
            <p:oleObj spid="_x0000_s22532" name="Document" r:id="rId3" imgW="5602485" imgH="4006411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55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741488" y="503239"/>
          <a:ext cx="8686800" cy="2833687"/>
        </p:xfrm>
        <a:graphic>
          <a:graphicData uri="http://schemas.openxmlformats.org/presentationml/2006/ole">
            <p:oleObj spid="_x0000_s23556" name="Έγγραφο" r:id="rId3" imgW="5404768" imgH="1764911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20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881188" y="357188"/>
          <a:ext cx="7929562" cy="4260850"/>
        </p:xfrm>
        <a:graphic>
          <a:graphicData uri="http://schemas.openxmlformats.org/presentationml/2006/ole">
            <p:oleObj spid="_x0000_s24580" name="Έγγραφο" r:id="rId3" imgW="5548203" imgH="2981198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90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741489" y="217488"/>
          <a:ext cx="7920037" cy="5543550"/>
        </p:xfrm>
        <a:graphic>
          <a:graphicData uri="http://schemas.openxmlformats.org/presentationml/2006/ole">
            <p:oleObj spid="_x0000_s25604" name="Έγγραφο" r:id="rId3" imgW="5547339" imgH="3885608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461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2130425" y="1635125"/>
          <a:ext cx="9017000" cy="2044700"/>
        </p:xfrm>
        <a:graphic>
          <a:graphicData uri="http://schemas.openxmlformats.org/presentationml/2006/ole">
            <p:oleObj spid="_x0000_s26628" name="Έγγραφο" r:id="rId3" imgW="5261838" imgH="119421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45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117726" y="714376"/>
          <a:ext cx="7954963" cy="2428875"/>
        </p:xfrm>
        <a:graphic>
          <a:graphicData uri="http://schemas.openxmlformats.org/presentationml/2006/ole">
            <p:oleObj spid="_x0000_s27652" name="Έγγραφο" r:id="rId3" imgW="5261838" imgH="163409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12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b="1" smtClean="0">
                <a:solidFill>
                  <a:srgbClr val="C00000"/>
                </a:solidFill>
              </a:rPr>
              <a:t>Συνάρτηση </a:t>
            </a:r>
            <a:r>
              <a:rPr lang="en-US" altLang="el-GR" b="1" smtClean="0">
                <a:solidFill>
                  <a:srgbClr val="C00000"/>
                </a:solidFill>
              </a:rPr>
              <a:t>datediff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>SELECT datediff(‘201</a:t>
            </a:r>
            <a:r>
              <a:rPr lang="el-GR" altLang="el-GR" smtClean="0"/>
              <a:t>8</a:t>
            </a:r>
            <a:r>
              <a:rPr lang="en-US" altLang="el-GR" smtClean="0"/>
              <a:t>/06/28’, current_date);</a:t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Τι θα δείξει στις 16.6.2018</a:t>
            </a:r>
            <a:r>
              <a:rPr lang="en-US" altLang="el-GR" smtClean="0"/>
              <a:t>:</a:t>
            </a:r>
            <a:endParaRPr lang="el-GR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18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027239" y="288925"/>
          <a:ext cx="8351837" cy="2622550"/>
        </p:xfrm>
        <a:graphic>
          <a:graphicData uri="http://schemas.openxmlformats.org/presentationml/2006/ole">
            <p:oleObj spid="_x0000_s28676" name="Έγγραφο" r:id="rId3" imgW="5272455" imgH="1663501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99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782889" y="238126"/>
          <a:ext cx="6408737" cy="6176963"/>
        </p:xfrm>
        <a:graphic>
          <a:graphicData uri="http://schemas.openxmlformats.org/presentationml/2006/ole">
            <p:oleObj spid="_x0000_s29700" name="Έγγραφο" r:id="rId3" imgW="5272455" imgH="508158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43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7772400" cy="1039813"/>
          </a:xfrm>
        </p:spPr>
        <p:txBody>
          <a:bodyPr/>
          <a:lstStyle/>
          <a:p>
            <a:r>
              <a:rPr lang="el-GR" altLang="el-GR" smtClean="0"/>
              <a:t>Ζητούμενα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09800" y="1052513"/>
            <a:ext cx="7772400" cy="4152900"/>
          </a:xfrm>
        </p:spPr>
        <p:txBody>
          <a:bodyPr/>
          <a:lstStyle/>
          <a:p>
            <a:r>
              <a:rPr lang="el-GR" altLang="el-GR" sz="2400"/>
              <a:t>Δημιουργείστε </a:t>
            </a:r>
            <a:r>
              <a:rPr lang="en-US" altLang="el-GR" sz="2400"/>
              <a:t>triggers </a:t>
            </a:r>
            <a:r>
              <a:rPr lang="el-GR" altLang="el-GR" sz="2400"/>
              <a:t>οι οποίοι θα ενημερώνουν τον αριθμό των ταινιών στις κατηγορίες (</a:t>
            </a:r>
            <a:r>
              <a:rPr lang="en-US" altLang="el-GR" sz="2400"/>
              <a:t>no</a:t>
            </a:r>
            <a:r>
              <a:rPr lang="el-GR" altLang="el-GR" sz="2400"/>
              <a:t>_</a:t>
            </a:r>
            <a:r>
              <a:rPr lang="en-US" altLang="el-GR" sz="2400"/>
              <a:t>of</a:t>
            </a:r>
            <a:r>
              <a:rPr lang="el-GR" altLang="el-GR" sz="2400"/>
              <a:t>_</a:t>
            </a:r>
            <a:r>
              <a:rPr lang="en-US" altLang="el-GR" sz="2400"/>
              <a:t>films</a:t>
            </a:r>
            <a:r>
              <a:rPr lang="el-GR" altLang="el-GR" sz="2400"/>
              <a:t>) μετά απο κάθε εισαγωγή-διαγραφή-ενημέρωση ταινιών </a:t>
            </a:r>
          </a:p>
          <a:p>
            <a:r>
              <a:rPr lang="el-GR" altLang="el-GR" sz="2400"/>
              <a:t>Δημιουργήστε και εκτελέστε </a:t>
            </a:r>
            <a:r>
              <a:rPr lang="en-US" altLang="el-GR" sz="2400"/>
              <a:t>procedure </a:t>
            </a:r>
            <a:r>
              <a:rPr lang="el-GR" altLang="el-GR" sz="2400"/>
              <a:t>η οποία θα δέχεται σαν είσοδο το όνομα της κατηγορίας και θα επιστρέφει το σύνολο των ταινιών</a:t>
            </a:r>
            <a:endParaRPr lang="en-US" altLang="el-GR" sz="2400"/>
          </a:p>
          <a:p>
            <a:r>
              <a:rPr lang="el-GR" altLang="el-GR" sz="2400"/>
              <a:t>Δημιουργήστε και εκτελέστε </a:t>
            </a:r>
            <a:r>
              <a:rPr lang="en-US" altLang="el-GR" sz="2400"/>
              <a:t>function </a:t>
            </a:r>
            <a:r>
              <a:rPr lang="el-GR" altLang="el-GR" sz="2400"/>
              <a:t>η οποία θα επιστρέφει έτη που μεσολάβησαν από την πρώτη προβολή της ταινίας μέχρι σήμερα π.χ. 6. Αν γράψετε συνάρτηση στην </a:t>
            </a:r>
            <a:r>
              <a:rPr lang="en-US" altLang="el-GR" sz="2400"/>
              <a:t>Oracle </a:t>
            </a:r>
            <a:r>
              <a:rPr lang="el-GR" altLang="el-GR" sz="2400"/>
              <a:t>μπορείτε να χρησιμοποιήσετε τη συνάρτηση </a:t>
            </a:r>
            <a:r>
              <a:rPr lang="en-US" altLang="el-GR" sz="2400"/>
              <a:t>months</a:t>
            </a:r>
            <a:r>
              <a:rPr lang="el-GR" altLang="el-GR" sz="2400"/>
              <a:t>_</a:t>
            </a:r>
            <a:r>
              <a:rPr lang="en-US" altLang="el-GR" sz="2400"/>
              <a:t>between </a:t>
            </a:r>
            <a:r>
              <a:rPr lang="el-GR" altLang="el-GR" sz="2400"/>
              <a:t>ενώ στην </a:t>
            </a:r>
            <a:r>
              <a:rPr lang="en-US" altLang="el-GR" sz="2400"/>
              <a:t>MySQL </a:t>
            </a:r>
            <a:r>
              <a:rPr lang="el-GR" altLang="el-GR" sz="2400"/>
              <a:t>τη συνάρτηση </a:t>
            </a:r>
            <a:r>
              <a:rPr lang="en-US" altLang="el-GR" sz="2400"/>
              <a:t>datediff </a:t>
            </a:r>
            <a:endParaRPr lang="el-GR" altLang="el-GR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50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120901" y="715963"/>
          <a:ext cx="7921625" cy="2773362"/>
        </p:xfrm>
        <a:graphic>
          <a:graphicData uri="http://schemas.openxmlformats.org/presentationml/2006/ole">
            <p:oleObj spid="_x0000_s30724" name="Έγγραφο" r:id="rId3" imgW="5271548" imgH="184670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07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133600" y="549275"/>
          <a:ext cx="7772400" cy="3138488"/>
        </p:xfrm>
        <a:graphic>
          <a:graphicData uri="http://schemas.openxmlformats.org/presentationml/2006/ole">
            <p:oleObj spid="_x0000_s31748" name="Document" r:id="rId3" imgW="5460832" imgH="227514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830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660525" y="182563"/>
          <a:ext cx="8839200" cy="6019800"/>
        </p:xfrm>
        <a:graphic>
          <a:graphicData uri="http://schemas.openxmlformats.org/presentationml/2006/ole">
            <p:oleObj spid="_x0000_s32772" name="Έγγραφο" r:id="rId3" imgW="5415674" imgH="369023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60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Ορθογώνιο"/>
          <p:cNvSpPr>
            <a:spLocks noChangeArrowheads="1"/>
          </p:cNvSpPr>
          <p:nvPr/>
        </p:nvSpPr>
        <p:spPr bwMode="auto">
          <a:xfrm>
            <a:off x="1774825" y="333376"/>
            <a:ext cx="82819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EXISTS - NOT EXISTS</a:t>
            </a:r>
          </a:p>
          <a:p>
            <a:pPr>
              <a:buFont typeface="Monotype Sorts" charset="2"/>
              <a:buNone/>
            </a:pPr>
            <a:endParaRPr lang="en-US" altLang="el-GR">
              <a:latin typeface="Tahoma" panose="020B0604030504040204" pitchFamily="34" charset="0"/>
            </a:endParaRP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SELECT * FROM emp WHERE EXISTS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  (SELECT * FROM dept WHERE loc='DALLAS');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SELECT * FROM emp WHERE NOT EXISTS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  (SELECT * FROM dept WHERE loc='DALLAS' );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SELECT * FROM dept WHERE NOT EXISTS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  (SELECT * FROM emp);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SELECT * FROM emp WHERE EXISTS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anose="020B0604030504040204" pitchFamily="34" charset="0"/>
              </a:rPr>
              <a:t>  (SELECT * FROM dept WHERE loc='LONDON');</a:t>
            </a:r>
          </a:p>
          <a:p>
            <a:pPr>
              <a:buFont typeface="Monotype Sorts" charset="2"/>
              <a:buNone/>
            </a:pPr>
            <a:endParaRPr lang="el-GR" altLang="el-GR"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22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738" y="549275"/>
            <a:ext cx="751681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391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324101" y="620713"/>
          <a:ext cx="7085013" cy="5276850"/>
        </p:xfrm>
        <a:graphic>
          <a:graphicData uri="http://schemas.openxmlformats.org/presentationml/2006/ole">
            <p:oleObj spid="_x0000_s33796" name="Document" r:id="rId3" imgW="5465506" imgH="4102452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18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771651" y="976314"/>
          <a:ext cx="8353425" cy="5424487"/>
        </p:xfrm>
        <a:graphic>
          <a:graphicData uri="http://schemas.openxmlformats.org/presentationml/2006/ole">
            <p:oleObj spid="_x0000_s34820" name="Document" r:id="rId3" imgW="6407106" imgH="416891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07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679576" y="185739"/>
          <a:ext cx="11312525" cy="2898775"/>
        </p:xfrm>
        <a:graphic>
          <a:graphicData uri="http://schemas.openxmlformats.org/presentationml/2006/ole">
            <p:oleObj spid="_x0000_s35844" name="Document" r:id="rId3" imgW="5267407" imgH="1351417" progId="Word.Document.12">
              <p:embed/>
            </p:oleObj>
          </a:graphicData>
        </a:graphic>
      </p:graphicFrame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136900"/>
            <a:ext cx="671512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3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50" y="779464"/>
            <a:ext cx="59055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59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344739" y="371475"/>
          <a:ext cx="6696075" cy="5672138"/>
        </p:xfrm>
        <a:graphic>
          <a:graphicData uri="http://schemas.openxmlformats.org/presentationml/2006/ole">
            <p:oleObj spid="_x0000_s36868" name="Document" r:id="rId3" imgW="5269205" imgH="4472231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49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Σχεδιάστε ΜΟΣ (</a:t>
            </a:r>
            <a:r>
              <a:rPr lang="en-US" altLang="el-GR" smtClean="0"/>
              <a:t>ER model</a:t>
            </a:r>
            <a:r>
              <a:rPr lang="el-GR" altLang="el-GR" smtClean="0"/>
              <a:t>)</a:t>
            </a:r>
          </a:p>
        </p:txBody>
      </p:sp>
      <p:sp>
        <p:nvSpPr>
          <p:cNvPr id="12291" name="SmartArt Placeholder 2"/>
          <p:cNvSpPr>
            <a:spLocks noGrp="1" noTextEdit="1"/>
          </p:cNvSpPr>
          <p:nvPr>
            <p:ph type="dgm" idx="1"/>
          </p:nvPr>
        </p:nvSpPr>
        <p:spPr/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4" y="1709738"/>
            <a:ext cx="793273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2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375"/>
            <a:ext cx="5195888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84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109789" y="695325"/>
          <a:ext cx="7445375" cy="5138738"/>
        </p:xfrm>
        <a:graphic>
          <a:graphicData uri="http://schemas.openxmlformats.org/presentationml/2006/ole">
            <p:oleObj spid="_x0000_s37892" name="Έγγραφο" r:id="rId3" imgW="5947325" imgH="414413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9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866900" y="1268413"/>
          <a:ext cx="8618538" cy="3960812"/>
        </p:xfrm>
        <a:graphic>
          <a:graphicData uri="http://schemas.openxmlformats.org/presentationml/2006/ole">
            <p:oleObj spid="_x0000_s38916" name="Document" r:id="rId3" imgW="5707467" imgH="262693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7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631950" y="2060575"/>
          <a:ext cx="8712200" cy="3436938"/>
        </p:xfrm>
        <a:graphic>
          <a:graphicData uri="http://schemas.openxmlformats.org/presentationml/2006/ole">
            <p:oleObj spid="_x0000_s39940" name="Έγγραφο" r:id="rId3" imgW="5850080" imgH="2309912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84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428876" y="1341438"/>
          <a:ext cx="7026275" cy="4044950"/>
        </p:xfrm>
        <a:graphic>
          <a:graphicData uri="http://schemas.openxmlformats.org/presentationml/2006/ole">
            <p:oleObj spid="_x0000_s40964" name="Έγγραφο" r:id="rId3" imgW="5855117" imgH="337345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6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2346325" y="533401"/>
          <a:ext cx="6934200" cy="5821363"/>
        </p:xfrm>
        <a:graphic>
          <a:graphicData uri="http://schemas.openxmlformats.org/presentationml/2006/ole">
            <p:oleObj spid="_x0000_s41988" name="Έγγραφο" r:id="rId3" imgW="5703190" imgH="4788911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4"/>
          <p:cNvGraphicFramePr>
            <a:graphicFrameLocks noChangeAspect="1"/>
          </p:cNvGraphicFramePr>
          <p:nvPr/>
        </p:nvGraphicFramePr>
        <p:xfrm>
          <a:off x="1997076" y="457200"/>
          <a:ext cx="8450263" cy="5265738"/>
        </p:xfrm>
        <a:graphic>
          <a:graphicData uri="http://schemas.openxmlformats.org/presentationml/2006/ole">
            <p:oleObj spid="_x0000_s43012" name="Document" r:id="rId3" imgW="6009419" imgH="3760787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52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28600"/>
            <a:ext cx="8964612" cy="1219200"/>
          </a:xfrm>
        </p:spPr>
        <p:txBody>
          <a:bodyPr/>
          <a:lstStyle/>
          <a:p>
            <a:pPr marL="533400" indent="-533400"/>
            <a:r>
              <a:rPr lang="en-US" altLang="el-GR" sz="2400"/>
              <a:t>T</a:t>
            </a:r>
            <a:r>
              <a:rPr lang="el-GR" altLang="el-GR" sz="2400"/>
              <a:t>rigger </a:t>
            </a:r>
            <a:r>
              <a:rPr lang="en-US" altLang="el-GR" sz="2400" b="1">
                <a:solidFill>
                  <a:srgbClr val="6666FF"/>
                </a:solidFill>
              </a:rPr>
              <a:t>Insert</a:t>
            </a:r>
            <a:r>
              <a:rPr lang="el-GR" altLang="el-GR" sz="2400" b="1">
                <a:solidFill>
                  <a:srgbClr val="6666FF"/>
                </a:solidFill>
              </a:rPr>
              <a:t>_</a:t>
            </a:r>
            <a:r>
              <a:rPr lang="en-US" altLang="el-GR" sz="2400" b="1">
                <a:solidFill>
                  <a:srgbClr val="6666FF"/>
                </a:solidFill>
              </a:rPr>
              <a:t>New</a:t>
            </a:r>
            <a:r>
              <a:rPr lang="el-GR" altLang="el-GR" sz="2400" b="1">
                <a:solidFill>
                  <a:srgbClr val="6666FF"/>
                </a:solidFill>
              </a:rPr>
              <a:t>_</a:t>
            </a:r>
            <a:r>
              <a:rPr lang="en-US" altLang="el-GR" sz="2400" b="1">
                <a:solidFill>
                  <a:srgbClr val="6666FF"/>
                </a:solidFill>
              </a:rPr>
              <a:t>Book</a:t>
            </a:r>
            <a:r>
              <a:rPr lang="el-GR" altLang="el-GR" sz="2400" b="1">
                <a:solidFill>
                  <a:srgbClr val="6666FF"/>
                </a:solidFill>
              </a:rPr>
              <a:t>_</a:t>
            </a:r>
            <a:r>
              <a:rPr lang="en-US" altLang="el-GR" sz="2400" b="1">
                <a:solidFill>
                  <a:srgbClr val="6666FF"/>
                </a:solidFill>
              </a:rPr>
              <a:t>Trig</a:t>
            </a:r>
            <a:r>
              <a:rPr lang="el-GR" altLang="el-GR" sz="2400"/>
              <a:t>. Στην περίπτωση εισαγωγής των στοιχείων βιβλίου στον πίνακα </a:t>
            </a:r>
            <a:r>
              <a:rPr lang="en-US" altLang="el-GR" sz="2400"/>
              <a:t>Books </a:t>
            </a:r>
            <a:r>
              <a:rPr lang="el-GR" altLang="el-GR" sz="2400"/>
              <a:t>ενεργοποιείται αυτόματα και προσθέτει μία μονάδα στη στήλη </a:t>
            </a:r>
            <a:r>
              <a:rPr lang="en-US" altLang="el-GR" sz="2400"/>
              <a:t>No</a:t>
            </a:r>
            <a:r>
              <a:rPr lang="el-GR" altLang="el-GR" sz="2400"/>
              <a:t>_</a:t>
            </a:r>
            <a:r>
              <a:rPr lang="en-US" altLang="el-GR" sz="2400"/>
              <a:t>of</a:t>
            </a:r>
            <a:r>
              <a:rPr lang="el-GR" altLang="el-GR" sz="2400"/>
              <a:t>_</a:t>
            </a:r>
            <a:r>
              <a:rPr lang="en-US" altLang="el-GR" sz="2400"/>
              <a:t>Books</a:t>
            </a:r>
            <a:r>
              <a:rPr lang="el-GR" altLang="el-GR" sz="240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83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0"/>
            <a:ext cx="8964612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n-US" altLang="el-GR" sz="2400"/>
              <a:t>Trigger </a:t>
            </a:r>
            <a:r>
              <a:rPr lang="el-GR" altLang="el-GR" sz="2400"/>
              <a:t>που θα καταχωρεί τους εκδότες με κεφαλαία στη βάση. Ενεργοποιείται από εντολες της μορφής: </a:t>
            </a:r>
            <a:br>
              <a:rPr lang="el-GR" altLang="el-GR" sz="2400"/>
            </a:br>
            <a:r>
              <a:rPr lang="en-US" altLang="el-GR" sz="2400"/>
              <a:t>INSERT INTO Books VALUES (’0-13-861337-0 ’,</a:t>
            </a: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> </a:t>
            </a:r>
            <a:r>
              <a:rPr lang="en-US" altLang="el-GR" sz="2400"/>
              <a:t>’A first course in database systems’,</a:t>
            </a:r>
            <a:r>
              <a:rPr lang="el-GR" altLang="el-GR" sz="2400"/>
              <a:t> ’</a:t>
            </a:r>
            <a:r>
              <a:rPr lang="en-US" altLang="el-GR" sz="2400"/>
              <a:t>Prentice Hall</a:t>
            </a:r>
            <a:r>
              <a:rPr lang="el-GR" altLang="el-GR" sz="2400"/>
              <a:t>’,1997,90, 30);</a:t>
            </a:r>
          </a:p>
        </p:txBody>
      </p:sp>
      <p:graphicFrame>
        <p:nvGraphicFramePr>
          <p:cNvPr id="99331" name="Object 4"/>
          <p:cNvGraphicFramePr>
            <a:graphicFrameLocks noChangeAspect="1"/>
          </p:cNvGraphicFramePr>
          <p:nvPr/>
        </p:nvGraphicFramePr>
        <p:xfrm>
          <a:off x="1990726" y="3071814"/>
          <a:ext cx="7872413" cy="2325687"/>
        </p:xfrm>
        <a:graphic>
          <a:graphicData uri="http://schemas.openxmlformats.org/presentationml/2006/ole">
            <p:oleObj spid="_x0000_s44036" name="Έγγραφο" r:id="rId3" imgW="5940026" imgH="175852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56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755775" y="527051"/>
          <a:ext cx="8555038" cy="8988425"/>
        </p:xfrm>
        <a:graphic>
          <a:graphicData uri="http://schemas.openxmlformats.org/presentationml/2006/ole">
            <p:oleObj spid="_x0000_s45060" name="Document" r:id="rId3" imgW="8361670" imgH="8788234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17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συναρτησιακές εξαρτήσεις</a:t>
            </a:r>
            <a:r>
              <a:rPr lang="en-US" altLang="el-GR" smtClean="0"/>
              <a:t> 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18488" cy="56610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l-GR" sz="2400" dirty="0"/>
          </a:p>
          <a:p>
            <a:pPr>
              <a:defRPr/>
            </a:pPr>
            <a:r>
              <a:rPr lang="en-US" sz="2400" dirty="0"/>
              <a:t>ACTOR_NO --&gt; ACTOR_NAME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CATEGORY_NO --&gt; CATEGORY_NAME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CATEGORY_NO --&gt; NO_OF_FILMS 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FILM</a:t>
            </a:r>
            <a:r>
              <a:rPr lang="el-GR" sz="2400" dirty="0"/>
              <a:t>_</a:t>
            </a:r>
            <a:r>
              <a:rPr lang="en-US" sz="2400" dirty="0"/>
              <a:t>NO</a:t>
            </a:r>
            <a:r>
              <a:rPr lang="el-GR" sz="2400" dirty="0"/>
              <a:t> --&gt; </a:t>
            </a:r>
            <a:r>
              <a:rPr lang="en-US" sz="2400" dirty="0"/>
              <a:t>FILM</a:t>
            </a:r>
            <a:r>
              <a:rPr lang="el-GR" sz="2400" dirty="0"/>
              <a:t>_</a:t>
            </a:r>
            <a:r>
              <a:rPr lang="en-US" sz="2400" dirty="0"/>
              <a:t>NAME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FILM</a:t>
            </a:r>
            <a:r>
              <a:rPr lang="el-GR" sz="2400" dirty="0"/>
              <a:t>_</a:t>
            </a:r>
            <a:r>
              <a:rPr lang="en-US" sz="2400" dirty="0"/>
              <a:t>NO</a:t>
            </a:r>
            <a:r>
              <a:rPr lang="el-GR" sz="2400" dirty="0"/>
              <a:t> --&gt; </a:t>
            </a:r>
            <a:r>
              <a:rPr lang="en-US" sz="2400" dirty="0"/>
              <a:t>CATEGORY</a:t>
            </a:r>
            <a:r>
              <a:rPr lang="el-GR" sz="2400" dirty="0"/>
              <a:t>_</a:t>
            </a:r>
            <a:r>
              <a:rPr lang="en-US" sz="2400" dirty="0"/>
              <a:t>NO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FILM_NO --&gt; F_DATE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FILM_NO --&gt; CATEGORY_NAME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FILM_NO --&gt; NO_OF_FILMS</a:t>
            </a:r>
            <a:endParaRPr lang="el-GR" sz="2400" dirty="0"/>
          </a:p>
          <a:p>
            <a:pPr>
              <a:defRPr/>
            </a:pPr>
            <a:r>
              <a:rPr lang="en-US" sz="2400" dirty="0"/>
              <a:t>FILM_NO, LANGUAGE --&gt; </a:t>
            </a:r>
            <a:r>
              <a:rPr lang="el-GR" sz="2400" dirty="0"/>
              <a:t>θ</a:t>
            </a:r>
          </a:p>
          <a:p>
            <a:pPr>
              <a:defRPr/>
            </a:pPr>
            <a:r>
              <a:rPr lang="en-US" sz="2400" dirty="0"/>
              <a:t>FILM_NO, ACTOR_NO --&gt; </a:t>
            </a:r>
            <a:r>
              <a:rPr lang="el-GR" sz="2400" dirty="0"/>
              <a:t>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45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2505075" y="569913"/>
          <a:ext cx="7632700" cy="6056312"/>
        </p:xfrm>
        <a:graphic>
          <a:graphicData uri="http://schemas.openxmlformats.org/presentationml/2006/ole">
            <p:oleObj spid="_x0000_s46084" name="Document" r:id="rId3" imgW="5713576" imgH="4550807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44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79626" y="908051"/>
          <a:ext cx="7688263" cy="4271963"/>
        </p:xfrm>
        <a:graphic>
          <a:graphicData uri="http://schemas.openxmlformats.org/presentationml/2006/ole">
            <p:oleObj spid="_x0000_s47108" name="Έγγραφο" r:id="rId3" imgW="5712546" imgH="3177248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378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3"/>
          <p:cNvGraphicFramePr>
            <a:graphicFrameLocks noChangeAspect="1"/>
          </p:cNvGraphicFramePr>
          <p:nvPr/>
        </p:nvGraphicFramePr>
        <p:xfrm>
          <a:off x="2425700" y="1271589"/>
          <a:ext cx="7010400" cy="4135437"/>
        </p:xfrm>
        <a:graphic>
          <a:graphicData uri="http://schemas.openxmlformats.org/presentationml/2006/ole">
            <p:oleObj spid="_x0000_s48132" name="Document" r:id="rId3" imgW="5732651" imgH="3388676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75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425701" y="596900"/>
          <a:ext cx="6824663" cy="5486400"/>
        </p:xfrm>
        <a:graphic>
          <a:graphicData uri="http://schemas.openxmlformats.org/presentationml/2006/ole">
            <p:oleObj spid="_x0000_s49156" name="Document" r:id="rId3" imgW="5713576" imgH="459696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95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2495551" y="388939"/>
          <a:ext cx="6594475" cy="5576887"/>
        </p:xfrm>
        <a:graphic>
          <a:graphicData uri="http://schemas.openxmlformats.org/presentationml/2006/ole">
            <p:oleObj spid="_x0000_s50180" name="Έγγραφο" r:id="rId3" imgW="5701043" imgH="482826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19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2351088" y="655638"/>
          <a:ext cx="6985000" cy="5173662"/>
        </p:xfrm>
        <a:graphic>
          <a:graphicData uri="http://schemas.openxmlformats.org/presentationml/2006/ole">
            <p:oleObj spid="_x0000_s51204" name="Έγγραφο" r:id="rId3" imgW="5712546" imgH="4236330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25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3236914" y="306388"/>
          <a:ext cx="6027737" cy="5942012"/>
        </p:xfrm>
        <a:graphic>
          <a:graphicData uri="http://schemas.openxmlformats.org/presentationml/2006/ole">
            <p:oleObj spid="_x0000_s52228" name="Έγγραφο" r:id="rId3" imgW="5712546" imgH="5638481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82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424113" y="766763"/>
          <a:ext cx="6540500" cy="4743450"/>
        </p:xfrm>
        <a:graphic>
          <a:graphicData uri="http://schemas.openxmlformats.org/presentationml/2006/ole">
            <p:oleObj spid="_x0000_s53252" name="Έγγραφο" r:id="rId3" imgW="5731618" imgH="4162173" progId="Word.Documen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9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solidFill>
                  <a:srgbClr val="C00000"/>
                </a:solidFill>
              </a:rPr>
              <a:t>Procedures - Functions</a:t>
            </a:r>
            <a:endParaRPr lang="el-GR" altLang="el-GR" sz="3200" b="1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 </a:t>
            </a:r>
          </a:p>
          <a:p>
            <a:pPr marL="0" indent="0">
              <a:buNone/>
              <a:defRPr/>
            </a:pPr>
            <a:r>
              <a:rPr lang="it-IT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balanceCalc ( IN interestRate INT, 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INOUT balance INT, 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OUT interest INT) 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DETERMINISTIC 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  <a:defRPr/>
            </a:pPr>
            <a:r>
              <a:rPr lang="da-DK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interest = interestRate * balance / 100; 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balance = balance + interest; 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END ! 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  <a:defRPr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@balance=2000;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@balance;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@interest);</a:t>
            </a:r>
          </a:p>
          <a:p>
            <a:pPr marL="0" indent="0"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@interest;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D185-A321-44FB-8E2B-39033238338E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72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2577</Words>
  <Application>Microsoft Office PowerPoint</Application>
  <PresentationFormat>Προσαρμογή</PresentationFormat>
  <Paragraphs>699</Paragraphs>
  <Slides>147</Slides>
  <Notes>15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147</vt:i4>
      </vt:variant>
    </vt:vector>
  </HeadingPairs>
  <TitlesOfParts>
    <vt:vector size="151" baseType="lpstr">
      <vt:lpstr>Office Theme</vt:lpstr>
      <vt:lpstr>CorelPhotoPaint.Image.9</vt:lpstr>
      <vt:lpstr>Έγγραφο</vt:lpstr>
      <vt:lpstr>Document</vt:lpstr>
      <vt:lpstr>Διαφάνεια 1</vt:lpstr>
      <vt:lpstr>Mythical Films</vt:lpstr>
      <vt:lpstr>Διαφάνεια 3</vt:lpstr>
      <vt:lpstr> Περιορισμοί. </vt:lpstr>
      <vt:lpstr> Περιορισμοί. </vt:lpstr>
      <vt:lpstr>Ζητούμενα</vt:lpstr>
      <vt:lpstr>Ζητούμενα</vt:lpstr>
      <vt:lpstr>Σχεδιάστε ΜΟΣ (ER model)</vt:lpstr>
      <vt:lpstr>συναρτησιακές εξαρτήσεις </vt:lpstr>
      <vt:lpstr>Σχέσεις - Πίνακες</vt:lpstr>
      <vt:lpstr>Συναρτησιακές εξαρτήσεις και πίνακες (νέοι περιορισμοί)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Mythical Cars</vt:lpstr>
      <vt:lpstr> Περιορισμοί. </vt:lpstr>
      <vt:lpstr> Ζητούμενα </vt:lpstr>
      <vt:lpstr>Διαφάνεια 26</vt:lpstr>
      <vt:lpstr>Διαφάνεια 27</vt:lpstr>
      <vt:lpstr>Διαφάνεια 28</vt:lpstr>
      <vt:lpstr>Μοντελοποίηση</vt:lpstr>
      <vt:lpstr>Βαθμός Συσχέτισης</vt:lpstr>
      <vt:lpstr>Βαθμός Συσχέτισης</vt:lpstr>
      <vt:lpstr>Τριαδική Συσχέτιση</vt:lpstr>
      <vt:lpstr>Συσχέτιση «Is-A»</vt:lpstr>
      <vt:lpstr>Πώς να μεταγράψουμε υποκλάση  (How to translate a subclass)</vt:lpstr>
      <vt:lpstr>The ER Approach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Να κάνετε τις απαραίτητες αλλαγές στο παρακάτω μοντέλο Οντοτήτων Συσχετίσεων. </vt:lpstr>
      <vt:lpstr>Συναρτησιακές εξαρτήσεις </vt:lpstr>
      <vt:lpstr>Διαφάνεια 48</vt:lpstr>
      <vt:lpstr> Επιχειρησιακός Κανόνας  Κάθε τμήμα έχει ένα μοναδικό όνομα, έναν μοναδικό αριθμό, έναν εργαζόμενο που το διευθύνει. </vt:lpstr>
      <vt:lpstr> Επιχειρησιακός Κανόνας  Κρατούμε πάντοτε την ημερομηνία που ανέλαβε τη διεύθυνση του τμήματος ο σημερινός διευθυντής, ο οποίος δεν μπορεί να διευθύνει δεύτερο Τμήμα. </vt:lpstr>
      <vt:lpstr>Διαφάνεια 51</vt:lpstr>
      <vt:lpstr>Παράδειγμα μοντέλου Elmasri – Navathe 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       Συνάρτηση datediff  SELECT datediff(‘2018/06/28’, current_date);  Τι θα δείξει στις 16.6.2018: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Trigger Insert_New_Book_Trig. Στην περίπτωση εισαγωγής των στοιχείων βιβλίου στον πίνακα Books ενεργοποιείται αυτόματα και προσθέτει μία μονάδα στη στήλη No_of_Books.</vt:lpstr>
      <vt:lpstr>   Trigger που θα καταχωρεί τους εκδότες με κεφαλαία στη βάση. Ενεργοποιείται από εντολες της μορφής:  INSERT INTO Books VALUES (’0-13-861337-0 ’,  ’A first course in database systems’, ’Prentice Hall’,1997,90, 30);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Διαφάνεια 96</vt:lpstr>
      <vt:lpstr>Διαφάνεια 97</vt:lpstr>
      <vt:lpstr>Procedures - Functions</vt:lpstr>
      <vt:lpstr>Διαφάνεια 99</vt:lpstr>
      <vt:lpstr>Διαφάνεια 100</vt:lpstr>
      <vt:lpstr>Διαφάνεια 101</vt:lpstr>
      <vt:lpstr>Διαφάνεια 102</vt:lpstr>
      <vt:lpstr>Διαφάνεια 103</vt:lpstr>
      <vt:lpstr>Διαφάνεια 104</vt:lpstr>
      <vt:lpstr>Διαφάνεια 105</vt:lpstr>
      <vt:lpstr>Υλοποίηση stored procedures: functions και procedures  </vt:lpstr>
      <vt:lpstr>Διαφάνεια 107</vt:lpstr>
      <vt:lpstr>Διαφάνεια 108</vt:lpstr>
      <vt:lpstr>Προσοχή! Δηλώσεις Commit, Roolback δεν επιτρέπονται σε stored functions</vt:lpstr>
      <vt:lpstr>Cursors - Παράδειγμα </vt:lpstr>
      <vt:lpstr>Διαφάνεια 111</vt:lpstr>
      <vt:lpstr>Διαφάνεια 112</vt:lpstr>
      <vt:lpstr>Διαφάνεια 113</vt:lpstr>
      <vt:lpstr>Διαφάνεια 114</vt:lpstr>
      <vt:lpstr>Διαφάνεια 115</vt:lpstr>
      <vt:lpstr>Διαφάνεια 116</vt:lpstr>
      <vt:lpstr>Διαφάνεια 117</vt:lpstr>
      <vt:lpstr>CALL processorders(); SELECT * FROM temp;</vt:lpstr>
      <vt:lpstr>Διαφάνεια 119</vt:lpstr>
      <vt:lpstr>Διαφάνεια 120</vt:lpstr>
      <vt:lpstr>Διαφάνεια 121</vt:lpstr>
      <vt:lpstr>Διαφάνεια 122</vt:lpstr>
      <vt:lpstr>Διαφάνεια 123</vt:lpstr>
      <vt:lpstr>Διαφάνεια 124</vt:lpstr>
      <vt:lpstr>Διαφάνεια 125</vt:lpstr>
      <vt:lpstr>Διαφάνεια 126</vt:lpstr>
      <vt:lpstr>Διαφάνεια 127</vt:lpstr>
      <vt:lpstr>Διαφάνεια 128</vt:lpstr>
      <vt:lpstr>Διαφάνεια 129</vt:lpstr>
      <vt:lpstr>Διαφάνεια 130</vt:lpstr>
      <vt:lpstr>Διαφάνεια 131</vt:lpstr>
      <vt:lpstr>Διαφάνεια 132</vt:lpstr>
      <vt:lpstr>Διαφάνεια 133</vt:lpstr>
      <vt:lpstr>Διαφάνεια 134</vt:lpstr>
      <vt:lpstr>Διαφάνεια 135</vt:lpstr>
      <vt:lpstr>Διαφάνεια 136</vt:lpstr>
      <vt:lpstr>Διαφάνεια 137</vt:lpstr>
      <vt:lpstr>Διαφάνεια 138</vt:lpstr>
      <vt:lpstr>Διαφάνεια 139</vt:lpstr>
      <vt:lpstr>Διαφάνεια 140</vt:lpstr>
      <vt:lpstr>Διαφάνεια 141</vt:lpstr>
      <vt:lpstr>Διαφάνεια 142</vt:lpstr>
      <vt:lpstr>Διαφάνεια 143</vt:lpstr>
      <vt:lpstr>Διαφάνεια 144</vt:lpstr>
      <vt:lpstr>Διαφάνεια 145</vt:lpstr>
      <vt:lpstr>Διαφάνεια 146</vt:lpstr>
      <vt:lpstr>Διαφάνεια 147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</dc:creator>
  <cp:lastModifiedBy>Skourlas</cp:lastModifiedBy>
  <cp:revision>3</cp:revision>
  <dcterms:created xsi:type="dcterms:W3CDTF">2018-06-20T05:22:58Z</dcterms:created>
  <dcterms:modified xsi:type="dcterms:W3CDTF">2018-06-20T10:21:43Z</dcterms:modified>
</cp:coreProperties>
</file>